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3" d="100"/>
          <a:sy n="103" d="100"/>
        </p:scale>
        <p:origin x="-80" y="1632"/>
      </p:cViewPr>
      <p:guideLst>
        <p:guide orient="horz" pos="30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9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9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3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0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9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5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CBDBC-9AC3-9240-AACA-78C8DD3D3D49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6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moresfalcon.com/theory-of-reconstructive-memory.html" TargetMode="External"/><Relationship Id="rId4" Type="http://schemas.openxmlformats.org/officeDocument/2006/relationships/hyperlink" Target="http://www.passmoresfalcon.com/reconstructive-memory-research-study.html" TargetMode="Externa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4214" y="4156075"/>
            <a:ext cx="3076339" cy="1627188"/>
          </a:xfrm>
          <a:prstGeom prst="roundRect">
            <a:avLst/>
          </a:prstGeom>
          <a:solidFill>
            <a:srgbClr val="0DFF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</a:rPr>
              <a:t>Progress Step </a:t>
            </a:r>
            <a:r>
              <a:rPr lang="en-GB" sz="2000" b="1" dirty="0" smtClean="0">
                <a:solidFill>
                  <a:schemeClr val="tx1"/>
                </a:solidFill>
              </a:rPr>
              <a:t>1</a:t>
            </a:r>
          </a:p>
          <a:p>
            <a:pPr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Find your homework (i.e. your explanation of the Theory of Reconstructive Memory). Swap your book with TWO buddies and each time, complete nos. 1 to 3.  </a:t>
            </a:r>
            <a:endParaRPr lang="en-GB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200" dirty="0"/>
          </a:p>
        </p:txBody>
      </p:sp>
      <p:sp>
        <p:nvSpPr>
          <p:cNvPr id="5" name="Rectangle 4"/>
          <p:cNvSpPr/>
          <p:nvPr/>
        </p:nvSpPr>
        <p:spPr>
          <a:xfrm>
            <a:off x="31750" y="5949950"/>
            <a:ext cx="9112250" cy="719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Prior Learning: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understanding how we reconstruct memories based </a:t>
            </a:r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on schema.</a:t>
            </a: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19700" y="0"/>
            <a:ext cx="3924300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400" i="1" u="sng" dirty="0">
                <a:solidFill>
                  <a:schemeClr val="tx2">
                    <a:lumMod val="75000"/>
                  </a:schemeClr>
                </a:solidFill>
              </a:rPr>
              <a:t>Next step: </a:t>
            </a:r>
            <a:r>
              <a:rPr lang="en-GB" sz="1400" i="1" dirty="0">
                <a:solidFill>
                  <a:schemeClr val="tx2">
                    <a:lumMod val="75000"/>
                  </a:schemeClr>
                </a:solidFill>
              </a:rPr>
              <a:t>How </a:t>
            </a:r>
            <a:r>
              <a:rPr lang="en-GB" sz="1400" i="1" dirty="0" smtClean="0">
                <a:solidFill>
                  <a:schemeClr val="tx2">
                    <a:lumMod val="75000"/>
                  </a:schemeClr>
                </a:solidFill>
              </a:rPr>
              <a:t>are these strategies and techniques used in the real world to support memory?</a:t>
            </a:r>
            <a:endParaRPr lang="en-GB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4389" y="2565400"/>
            <a:ext cx="3205087" cy="1485900"/>
          </a:xfrm>
          <a:prstGeom prst="roundRect">
            <a:avLst/>
          </a:prstGeom>
          <a:solidFill>
            <a:srgbClr val="FFC7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b="1" dirty="0">
                <a:solidFill>
                  <a:schemeClr val="tx1"/>
                </a:solidFill>
              </a:rPr>
              <a:t>Progress Step 2</a:t>
            </a:r>
          </a:p>
          <a:p>
            <a:pPr>
              <a:defRPr/>
            </a:pPr>
            <a:r>
              <a:rPr lang="en-GB" sz="1400" dirty="0">
                <a:solidFill>
                  <a:schemeClr val="tx1"/>
                </a:solidFill>
              </a:rPr>
              <a:t>E</a:t>
            </a:r>
            <a:r>
              <a:rPr lang="en-GB" sz="1400" dirty="0" smtClean="0">
                <a:solidFill>
                  <a:schemeClr val="tx1"/>
                </a:solidFill>
              </a:rPr>
              <a:t>xplain </a:t>
            </a:r>
            <a:r>
              <a:rPr lang="en-GB" sz="1400" dirty="0">
                <a:solidFill>
                  <a:schemeClr val="tx1"/>
                </a:solidFill>
              </a:rPr>
              <a:t>the </a:t>
            </a:r>
            <a:r>
              <a:rPr lang="en-GB" sz="1400" dirty="0" smtClean="0">
                <a:solidFill>
                  <a:schemeClr val="tx1"/>
                </a:solidFill>
              </a:rPr>
              <a:t>background of the Braun et al. study and the aim of the researchers in studying memory.</a:t>
            </a:r>
            <a:endParaRPr lang="en-GB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60553" y="4179577"/>
            <a:ext cx="5383447" cy="1631216"/>
          </a:xfrm>
          <a:prstGeom prst="rect">
            <a:avLst/>
          </a:prstGeom>
          <a:solidFill>
            <a:srgbClr val="C7FFB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u="sng" dirty="0">
                <a:latin typeface="+mn-lt"/>
                <a:cs typeface="+mn-cs"/>
              </a:rPr>
              <a:t>Success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400" dirty="0">
                <a:latin typeface="+mn-lt"/>
                <a:cs typeface="+mn-cs"/>
              </a:rPr>
              <a:t>I can </a:t>
            </a:r>
            <a:r>
              <a:rPr lang="en-GB" sz="1400" dirty="0" smtClean="0">
                <a:latin typeface="+mn-lt"/>
                <a:cs typeface="+mn-cs"/>
              </a:rPr>
              <a:t>use the model response on </a:t>
            </a:r>
            <a:r>
              <a:rPr lang="en-GB" sz="1400" dirty="0"/>
              <a:t>the website </a:t>
            </a:r>
            <a:r>
              <a:rPr lang="en-GB" sz="1400" dirty="0" smtClean="0">
                <a:hlinkClick r:id="rId3"/>
              </a:rPr>
              <a:t>http</a:t>
            </a:r>
            <a:r>
              <a:rPr lang="en-GB" sz="1400" dirty="0">
                <a:hlinkClick r:id="rId3"/>
              </a:rPr>
              <a:t>://www.passmoresfalcon.com/theory-of-reconstructive-</a:t>
            </a:r>
            <a:r>
              <a:rPr lang="en-GB" sz="1400" dirty="0" smtClean="0">
                <a:hlinkClick r:id="rId3"/>
              </a:rPr>
              <a:t>memory.html</a:t>
            </a:r>
            <a:r>
              <a:rPr lang="en-GB" sz="1400" dirty="0" smtClean="0"/>
              <a:t> to colour code my buddy’s response.</a:t>
            </a:r>
            <a:endParaRPr lang="en-GB" sz="1400" dirty="0">
              <a:latin typeface="+mn-lt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1400" dirty="0">
                <a:latin typeface="+mn-lt"/>
                <a:cs typeface="+mn-cs"/>
              </a:rPr>
              <a:t>I can </a:t>
            </a:r>
            <a:r>
              <a:rPr lang="en-GB" sz="1400" dirty="0" smtClean="0"/>
              <a:t>add in (in purple pen) any points or examples that my buddy has missed</a:t>
            </a:r>
            <a:r>
              <a:rPr lang="en-GB" sz="1400" dirty="0" smtClean="0">
                <a:latin typeface="+mn-lt"/>
                <a:cs typeface="+mn-cs"/>
              </a:rPr>
              <a:t>.</a:t>
            </a:r>
            <a:endParaRPr lang="en-GB" sz="1400" dirty="0">
              <a:latin typeface="+mn-lt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1400" dirty="0">
                <a:latin typeface="+mn-lt"/>
                <a:cs typeface="+mn-cs"/>
              </a:rPr>
              <a:t>I can </a:t>
            </a:r>
            <a:r>
              <a:rPr lang="en-GB" sz="1400" dirty="0" smtClean="0">
                <a:latin typeface="+mn-lt"/>
                <a:cs typeface="+mn-cs"/>
              </a:rPr>
              <a:t>give my buddy a mark out of 6 and explain one EBI.</a:t>
            </a: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0" y="0"/>
            <a:ext cx="5219700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b="1" u="sng" dirty="0"/>
              <a:t>New Learning:</a:t>
            </a:r>
            <a:r>
              <a:rPr lang="en-GB" sz="2000" b="1" dirty="0"/>
              <a:t> </a:t>
            </a:r>
            <a:r>
              <a:rPr lang="en-GB" sz="2000" dirty="0" smtClean="0"/>
              <a:t>How can advertising </a:t>
            </a:r>
            <a:r>
              <a:rPr lang="en-GB" sz="2000" dirty="0"/>
              <a:t>change our memories of the </a:t>
            </a:r>
            <a:r>
              <a:rPr lang="en-GB" sz="2000" dirty="0" smtClean="0"/>
              <a:t>past?</a:t>
            </a:r>
            <a:endParaRPr lang="en-GB" sz="2000" u="sng" dirty="0"/>
          </a:p>
          <a:p>
            <a:pPr eaLnBrk="1" hangingPunct="1"/>
            <a:endParaRPr lang="en-GB" sz="20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044136" y="2409579"/>
            <a:ext cx="5089599" cy="1738937"/>
          </a:xfrm>
          <a:prstGeom prst="rect">
            <a:avLst/>
          </a:prstGeom>
          <a:solidFill>
            <a:srgbClr val="FFEFC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u="sng" dirty="0">
                <a:latin typeface="+mn-lt"/>
                <a:cs typeface="+mn-cs"/>
              </a:rPr>
              <a:t>Success</a:t>
            </a:r>
          </a:p>
          <a:p>
            <a:pPr marL="273050" indent="-273050">
              <a:buFontTx/>
              <a:buAutoNum type="arabicPeriod"/>
              <a:defRPr/>
            </a:pPr>
            <a:r>
              <a:rPr lang="en-GB" sz="1300" dirty="0"/>
              <a:t>I </a:t>
            </a:r>
            <a:r>
              <a:rPr lang="en-GB" sz="1300" dirty="0" smtClean="0"/>
              <a:t>can use the videos on the website to explain the background and aim of </a:t>
            </a:r>
            <a:r>
              <a:rPr lang="en-GB" sz="1300" dirty="0"/>
              <a:t>the study</a:t>
            </a:r>
            <a:r>
              <a:rPr lang="en-GB" sz="1300" dirty="0" smtClean="0"/>
              <a:t>: </a:t>
            </a:r>
            <a:r>
              <a:rPr lang="en-GB" sz="1300" dirty="0" smtClean="0">
                <a:hlinkClick r:id="rId4"/>
              </a:rPr>
              <a:t>http</a:t>
            </a:r>
            <a:r>
              <a:rPr lang="en-GB" sz="1300" dirty="0">
                <a:hlinkClick r:id="rId4"/>
              </a:rPr>
              <a:t>://www.passmoresfalcon.com/reconstructive-memory-research-</a:t>
            </a:r>
            <a:r>
              <a:rPr lang="en-GB" sz="1300" dirty="0" smtClean="0">
                <a:hlinkClick r:id="rId4"/>
              </a:rPr>
              <a:t>study.html</a:t>
            </a:r>
            <a:r>
              <a:rPr lang="en-GB" sz="1300" dirty="0" smtClean="0"/>
              <a:t> </a:t>
            </a:r>
            <a:endParaRPr lang="en-GB" sz="1300" dirty="0"/>
          </a:p>
          <a:p>
            <a:pPr marL="273050" indent="-273050">
              <a:buFontTx/>
              <a:buAutoNum type="arabicPeriod"/>
              <a:defRPr/>
            </a:pPr>
            <a:r>
              <a:rPr lang="en-GB" sz="1300" dirty="0"/>
              <a:t>I can </a:t>
            </a:r>
            <a:r>
              <a:rPr lang="en-GB" sz="1300" dirty="0" smtClean="0"/>
              <a:t>actively read the outline of the study in the textbook and using the summary on the website.</a:t>
            </a:r>
            <a:endParaRPr lang="en-GB" sz="1300" dirty="0"/>
          </a:p>
          <a:p>
            <a:pPr marL="273050" indent="-273050">
              <a:buFontTx/>
              <a:buAutoNum type="arabicPeriod"/>
              <a:defRPr/>
            </a:pPr>
            <a:r>
              <a:rPr lang="en-GB" sz="1300" dirty="0"/>
              <a:t>I can </a:t>
            </a:r>
            <a:r>
              <a:rPr lang="en-GB" sz="1300" dirty="0" smtClean="0"/>
              <a:t>explain the study to my teacher or my partner.</a:t>
            </a:r>
            <a:endParaRPr lang="en-GB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638" y="836613"/>
            <a:ext cx="4813300" cy="1600438"/>
          </a:xfrm>
          <a:prstGeom prst="rect">
            <a:avLst/>
          </a:prstGeom>
          <a:solidFill>
            <a:srgbClr val="FFE7EF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u="sng" dirty="0">
                <a:latin typeface="+mn-lt"/>
                <a:cs typeface="+mn-cs"/>
              </a:rPr>
              <a:t>Success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400" dirty="0">
                <a:latin typeface="+mn-lt"/>
                <a:cs typeface="+mn-cs"/>
              </a:rPr>
              <a:t>I can </a:t>
            </a:r>
            <a:r>
              <a:rPr lang="en-GB" sz="1400" dirty="0" smtClean="0">
                <a:latin typeface="+mn-lt"/>
                <a:cs typeface="+mn-cs"/>
              </a:rPr>
              <a:t>use the resources around me (website, textbook, my peers) to complete the study chart.</a:t>
            </a:r>
            <a:endParaRPr lang="en-GB" sz="1400" dirty="0">
              <a:latin typeface="+mn-lt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1400" dirty="0">
                <a:latin typeface="+mn-lt"/>
                <a:cs typeface="+mn-cs"/>
              </a:rPr>
              <a:t>I </a:t>
            </a:r>
            <a:r>
              <a:rPr lang="en-GB" sz="1400" dirty="0" smtClean="0">
                <a:latin typeface="+mn-lt"/>
                <a:cs typeface="+mn-cs"/>
              </a:rPr>
              <a:t>can explain the criticisms of the study and include the graph of the findings.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400" dirty="0" smtClean="0"/>
              <a:t>I can support my peers so that they also understand this study by asking key questions and guiding their learning.</a:t>
            </a:r>
            <a:endParaRPr lang="en-GB" sz="1400" dirty="0">
              <a:latin typeface="+mn-lt"/>
              <a:cs typeface="+mn-cs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65088" y="692150"/>
            <a:ext cx="690562" cy="518477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Learning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 path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84250" y="827088"/>
            <a:ext cx="3227388" cy="1593850"/>
          </a:xfrm>
          <a:prstGeom prst="roundRect">
            <a:avLst/>
          </a:prstGeom>
          <a:solidFill>
            <a:srgbClr val="FF7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</a:rPr>
              <a:t>Progress Step 3</a:t>
            </a:r>
          </a:p>
          <a:p>
            <a:pPr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Use your research to complete the study chart on the Braun et al. study into </a:t>
            </a:r>
            <a:r>
              <a:rPr lang="en-GB" sz="1400" i="1" dirty="0" smtClean="0">
                <a:solidFill>
                  <a:schemeClr val="tx1"/>
                </a:solidFill>
              </a:rPr>
              <a:t>How </a:t>
            </a:r>
            <a:r>
              <a:rPr lang="en-GB" sz="1400" i="1" dirty="0">
                <a:solidFill>
                  <a:schemeClr val="tx1"/>
                </a:solidFill>
              </a:rPr>
              <a:t>advertising can change our memories of the past </a:t>
            </a: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9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321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2017-11-27T20:07:01Z</dcterms:created>
  <dcterms:modified xsi:type="dcterms:W3CDTF">2017-12-06T10:22:55Z</dcterms:modified>
</cp:coreProperties>
</file>