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312" r:id="rId2"/>
    <p:sldId id="289" r:id="rId3"/>
    <p:sldId id="298" r:id="rId4"/>
    <p:sldId id="299" r:id="rId5"/>
    <p:sldId id="265" r:id="rId6"/>
    <p:sldId id="300" r:id="rId7"/>
    <p:sldId id="303" r:id="rId8"/>
    <p:sldId id="305" r:id="rId9"/>
    <p:sldId id="306" r:id="rId10"/>
    <p:sldId id="307" r:id="rId11"/>
    <p:sldId id="308" r:id="rId12"/>
    <p:sldId id="304" r:id="rId13"/>
    <p:sldId id="301" r:id="rId14"/>
    <p:sldId id="302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20">
          <p15:clr>
            <a:srgbClr val="A4A3A4"/>
          </p15:clr>
        </p15:guide>
        <p15:guide id="2" pos="4250">
          <p15:clr>
            <a:srgbClr val="A4A3A4"/>
          </p15:clr>
        </p15:guide>
        <p15:guide id="3" orient="horz" pos="3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BF0454A-AA8B-47AC-9414-8EDD78774501}">
  <a:tblStyle styleId="{6BF0454A-AA8B-47AC-9414-8EDD787745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5"/>
    <p:restoredTop sz="94540"/>
  </p:normalViewPr>
  <p:slideViewPr>
    <p:cSldViewPr snapToGrid="0">
      <p:cViewPr varScale="1">
        <p:scale>
          <a:sx n="119" d="100"/>
          <a:sy n="119" d="100"/>
        </p:scale>
        <p:origin x="200" y="416"/>
      </p:cViewPr>
      <p:guideLst>
        <p:guide orient="horz" pos="2120"/>
        <p:guide pos="4250"/>
        <p:guide orient="horz" pos="32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86695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rectang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hape 51" descr="paint_transparent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4297650" y="4447973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rgbClr val="999999"/>
                </a:solidFill>
              </a:rPr>
              <a:t>‹#›</a:t>
            </a:fld>
            <a:endParaRPr lang="en">
              <a:solidFill>
                <a:srgbClr val="99999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  <p:pic>
        <p:nvPicPr>
          <p:cNvPr id="55" name="Shape 55" descr="paint_transparent1.png"/>
          <p:cNvPicPr preferRelativeResize="0"/>
          <p:nvPr/>
        </p:nvPicPr>
        <p:blipFill rotWithShape="1">
          <a:blip r:embed="rId3">
            <a:alphaModFix/>
          </a:blip>
          <a:srcRect l="27161"/>
          <a:stretch/>
        </p:blipFill>
        <p:spPr>
          <a:xfrm>
            <a:off x="0" y="0"/>
            <a:ext cx="666055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buClr>
                <a:srgbClr val="434343"/>
              </a:buClr>
              <a:buSzPct val="1000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>
              <a:spcBef>
                <a:spcPts val="48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>
              <a:spcBef>
                <a:spcPts val="48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>
              <a:spcBef>
                <a:spcPts val="360"/>
              </a:spcBef>
              <a:buClr>
                <a:srgbClr val="B7B7B7"/>
              </a:buClr>
              <a:buSzPct val="1000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lang="en" sz="18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152" y="2168576"/>
            <a:ext cx="8341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Williams </a:t>
            </a:r>
            <a:r>
              <a:rPr lang="en-US" sz="3200" i="1" dirty="0"/>
              <a:t>et al. </a:t>
            </a:r>
            <a:r>
              <a:rPr lang="en-US" sz="3200" dirty="0"/>
              <a:t>(1992): study into </a:t>
            </a:r>
          </a:p>
          <a:p>
            <a:pPr algn="ctr"/>
            <a:r>
              <a:rPr lang="en-US" sz="3200" dirty="0"/>
              <a:t>Bizarreness in Dreams and Fantasies</a:t>
            </a:r>
          </a:p>
          <a:p>
            <a:pPr algn="ctr"/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3468" y="854770"/>
            <a:ext cx="7538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The Activation Synthesis Research Study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9496" y="3852187"/>
            <a:ext cx="52251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MASTERCLASS</a:t>
            </a:r>
          </a:p>
        </p:txBody>
      </p:sp>
    </p:spTree>
    <p:extLst>
      <p:ext uri="{BB962C8B-B14F-4D97-AF65-F5344CB8AC3E}">
        <p14:creationId xmlns:p14="http://schemas.microsoft.com/office/powerpoint/2010/main" val="82607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865483" y="206412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A1644-663C-5F4D-9453-98614FC3C237}"/>
              </a:ext>
            </a:extLst>
          </p:cNvPr>
          <p:cNvSpPr txBox="1"/>
          <p:nvPr/>
        </p:nvSpPr>
        <p:spPr>
          <a:xfrm>
            <a:off x="865483" y="4519762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Williams et al. (1992), p. 177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5E5E74-283B-C04F-849E-B16826D5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83" y="800601"/>
            <a:ext cx="7010156" cy="37191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35503E-ABA9-934E-AE16-577D64148B5B}"/>
              </a:ext>
            </a:extLst>
          </p:cNvPr>
          <p:cNvSpPr/>
          <p:nvPr/>
        </p:nvSpPr>
        <p:spPr>
          <a:xfrm>
            <a:off x="7776130" y="-21771"/>
            <a:ext cx="1367870" cy="1146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Understand and apply measures of central tendency (mean, mode, median).</a:t>
            </a:r>
          </a:p>
          <a:p>
            <a:pPr algn="ctr"/>
            <a:endParaRPr lang="en-US" sz="10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AA4951-B1BC-ED4E-BF74-FBB242134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191">
            <a:off x="8218767" y="681798"/>
            <a:ext cx="523635" cy="4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50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865483" y="206412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A1644-663C-5F4D-9453-98614FC3C237}"/>
              </a:ext>
            </a:extLst>
          </p:cNvPr>
          <p:cNvSpPr txBox="1"/>
          <p:nvPr/>
        </p:nvSpPr>
        <p:spPr>
          <a:xfrm>
            <a:off x="865483" y="4582904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Williams et al. (1992), p. 179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50E3AC-6E07-7E40-A954-20E08BC2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83" y="867533"/>
            <a:ext cx="5963020" cy="37591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DC72AE7-1D3D-C84A-B4CE-A9B5F0762D62}"/>
              </a:ext>
            </a:extLst>
          </p:cNvPr>
          <p:cNvSpPr/>
          <p:nvPr/>
        </p:nvSpPr>
        <p:spPr>
          <a:xfrm>
            <a:off x="7776130" y="-21771"/>
            <a:ext cx="1367870" cy="1146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Understand and apply measures of central tendency (mean, mode, median).</a:t>
            </a:r>
          </a:p>
          <a:p>
            <a:pPr algn="ctr"/>
            <a:endParaRPr lang="en-US" sz="1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B5AC68-789F-D148-8F87-7716EC87C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191">
            <a:off x="8218767" y="681798"/>
            <a:ext cx="523635" cy="4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05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427703" y="233331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Results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427702" y="818105"/>
            <a:ext cx="8052882" cy="417037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Judges </a:t>
            </a:r>
            <a:r>
              <a:rPr lang="en-GB" sz="1800" b="1" dirty="0"/>
              <a:t>– good inter-rater reliability = </a:t>
            </a:r>
            <a:r>
              <a:rPr lang="en-GB" sz="1800" dirty="0"/>
              <a:t>agreed about 80% of the                   time on both bi</a:t>
            </a:r>
            <a:r>
              <a:rPr lang="en-GB" sz="1800" b="1" dirty="0"/>
              <a:t>zarreness and non-bizarre items. </a:t>
            </a:r>
          </a:p>
          <a:p>
            <a:endParaRPr lang="en-GB" sz="500" b="1" dirty="0"/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en-GB" sz="1600" b="1" dirty="0"/>
              <a:t>Bizarreness was more than twice as prevalent in dream reports than          fantasy reports. </a:t>
            </a:r>
          </a:p>
          <a:p>
            <a:pPr marL="276225" indent="-276225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76225" indent="-276225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76225" indent="-276225">
              <a:buFont typeface="Arial" panose="020B0604020202020204" pitchFamily="34" charset="0"/>
              <a:buChar char="•"/>
            </a:pPr>
            <a:endParaRPr lang="en-GB" sz="1600" b="1" dirty="0"/>
          </a:p>
          <a:p>
            <a:endParaRPr lang="en-GB" sz="1600" b="1" dirty="0"/>
          </a:p>
          <a:p>
            <a:endParaRPr lang="en-GB" sz="1600" b="1" dirty="0"/>
          </a:p>
          <a:p>
            <a:pPr marL="276225" indent="-276225"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en-GB" sz="1600" dirty="0"/>
              <a:t>Dreams scored higher than fantasies for: </a:t>
            </a:r>
            <a:r>
              <a:rPr lang="en-GB" sz="1600" b="1" dirty="0"/>
              <a:t>plot discontinuity (greatest difference), </a:t>
            </a:r>
            <a:r>
              <a:rPr lang="en-GB" sz="1600" dirty="0"/>
              <a:t>plot incongruity, uncertainty, and thought incongruity</a:t>
            </a:r>
            <a:r>
              <a:rPr lang="en-GB" sz="1600" b="1" dirty="0"/>
              <a:t>.</a:t>
            </a:r>
          </a:p>
          <a:p>
            <a:pPr marL="276225" indent="-276225">
              <a:buFont typeface="Arial" panose="020B0604020202020204" pitchFamily="34" charset="0"/>
              <a:buChar char="•"/>
            </a:pPr>
            <a:r>
              <a:rPr lang="en-GB" sz="1600" dirty="0"/>
              <a:t>Bizarreness in dreams usually came from nearly all participants whereas bizarreness in fantasies came from only a few participants. • Dreams were always set in remote times or places (12/12 participants) while fantasies were far more often current in both time and place (6/12 participants).</a:t>
            </a:r>
            <a:endParaRPr lang="en-GB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0AB781B-ADD5-0D4B-8898-6EAA1C3010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6913" y="1999482"/>
            <a:ext cx="5117690" cy="1436892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81DD4FA-C88A-4A49-BF1B-CD71F065DA18}"/>
              </a:ext>
            </a:extLst>
          </p:cNvPr>
          <p:cNvSpPr/>
          <p:nvPr/>
        </p:nvSpPr>
        <p:spPr>
          <a:xfrm rot="21380930">
            <a:off x="5868208" y="1794291"/>
            <a:ext cx="3171135" cy="15009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The </a:t>
            </a:r>
            <a:r>
              <a:rPr lang="en-US" b="1" dirty="0" err="1"/>
              <a:t>Maths</a:t>
            </a:r>
            <a:endParaRPr lang="en-US" b="1" dirty="0"/>
          </a:p>
          <a:p>
            <a:pPr algn="ctr"/>
            <a:endParaRPr lang="en-US" sz="500" dirty="0"/>
          </a:p>
          <a:p>
            <a:pPr algn="ctr"/>
            <a:r>
              <a:rPr lang="en-US" dirty="0"/>
              <a:t>Bizarreness Density was calculated by dividing the number of bizarre items scored by the total number of units (i.e. journal entries)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90E4B4-387C-F041-B72F-DAC017FA2320}"/>
              </a:ext>
            </a:extLst>
          </p:cNvPr>
          <p:cNvSpPr/>
          <p:nvPr/>
        </p:nvSpPr>
        <p:spPr>
          <a:xfrm>
            <a:off x="7776130" y="-21771"/>
            <a:ext cx="1367870" cy="1146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Understand and apply measures of central tendency (mean, mode, median).</a:t>
            </a:r>
          </a:p>
          <a:p>
            <a:pPr algn="ctr"/>
            <a:endParaRPr lang="en-US" sz="105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B1F4B98-DE15-DE42-8A6C-471FEFE3F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191">
            <a:off x="8218767" y="681798"/>
            <a:ext cx="523635" cy="4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24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324464" y="324464"/>
            <a:ext cx="2574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Conclusion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427703" y="1106129"/>
            <a:ext cx="576662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Findings </a:t>
            </a:r>
            <a:r>
              <a:rPr lang="en-GB" sz="1800" b="1" dirty="0"/>
              <a:t>support the activation-synthesis hypothesis </a:t>
            </a:r>
            <a:r>
              <a:rPr lang="en-GB" sz="1800" dirty="0"/>
              <a:t>which predicts a difference between </a:t>
            </a:r>
            <a:r>
              <a:rPr lang="en-GB" sz="1800" b="1" dirty="0"/>
              <a:t>REM sleep dreams </a:t>
            </a:r>
            <a:r>
              <a:rPr lang="en-GB" sz="1800" dirty="0"/>
              <a:t>and </a:t>
            </a:r>
            <a:r>
              <a:rPr lang="en-GB" sz="1800" b="1" dirty="0"/>
              <a:t>waking fantasies</a:t>
            </a:r>
            <a:r>
              <a:rPr lang="en-GB" sz="1800" dirty="0"/>
              <a:t> (due to the difference in the neural activity of the brain between the two states).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0EF2C-74F8-FE4F-BCC8-F0029AEFAB6C}"/>
              </a:ext>
            </a:extLst>
          </p:cNvPr>
          <p:cNvSpPr txBox="1"/>
          <p:nvPr/>
        </p:nvSpPr>
        <p:spPr>
          <a:xfrm>
            <a:off x="427703" y="2642362"/>
            <a:ext cx="2698955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800" dirty="0"/>
              <a:t>Dreams contain more bizarreness as well as other ‘dreamy’ features such as remoteness of time and place than fantasies.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DFAC3-7EDA-B84B-9DE4-223B52A7A145}"/>
              </a:ext>
            </a:extLst>
          </p:cNvPr>
          <p:cNvSpPr txBox="1"/>
          <p:nvPr/>
        </p:nvSpPr>
        <p:spPr>
          <a:xfrm>
            <a:off x="3274143" y="2642362"/>
            <a:ext cx="292018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800" dirty="0"/>
              <a:t>Dreams differ from fantasies in relation to the number of people involved/the remoteness of time/the remoteness of place</a:t>
            </a:r>
            <a:r>
              <a:rPr lang="en-GB" sz="1800" b="1" dirty="0"/>
              <a:t>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599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324464" y="324464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Criticisms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427703" y="909239"/>
            <a:ext cx="2064342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Study </a:t>
            </a:r>
            <a:r>
              <a:rPr lang="en-GB" sz="1600" b="1" dirty="0"/>
              <a:t>relies on self report </a:t>
            </a:r>
            <a:r>
              <a:rPr lang="en-GB" sz="1600" dirty="0"/>
              <a:t>through the written journals of participants.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+ </a:t>
            </a:r>
            <a:r>
              <a:rPr lang="en-GB" sz="1600" b="1" dirty="0"/>
              <a:t>Social desirability </a:t>
            </a:r>
            <a:r>
              <a:rPr lang="en-GB" sz="1600" dirty="0"/>
              <a:t>could have been a factor as participants may have been embarrassed of some of their dreams/fantasies and left them out.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0EF2C-74F8-FE4F-BCC8-F0029AEFAB6C}"/>
              </a:ext>
            </a:extLst>
          </p:cNvPr>
          <p:cNvSpPr txBox="1"/>
          <p:nvPr/>
        </p:nvSpPr>
        <p:spPr>
          <a:xfrm>
            <a:off x="2743200" y="909239"/>
            <a:ext cx="242726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There was a </a:t>
            </a:r>
            <a:r>
              <a:rPr lang="en-GB" sz="1600" b="1" dirty="0"/>
              <a:t>lack of control over the independent variables </a:t>
            </a:r>
            <a:r>
              <a:rPr lang="en-GB" sz="1600" dirty="0"/>
              <a:t>(dreams &amp; fantasies).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+ Participants were reporting from home, could have been writing about dreams from non-Rem sleep and some fantasies could have taken place during drowsiness- this could affect difference found.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DFAC3-7EDA-B84B-9DE4-223B52A7A145}"/>
              </a:ext>
            </a:extLst>
          </p:cNvPr>
          <p:cNvSpPr txBox="1"/>
          <p:nvPr/>
        </p:nvSpPr>
        <p:spPr>
          <a:xfrm>
            <a:off x="5421615" y="909239"/>
            <a:ext cx="2271252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Sample was too small &amp; difficult to </a:t>
            </a:r>
            <a:r>
              <a:rPr lang="en-GB" sz="1600" b="1" dirty="0"/>
              <a:t>generalise </a:t>
            </a:r>
            <a:r>
              <a:rPr lang="en-GB" sz="1600" dirty="0"/>
              <a:t>– only twelve people.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+ There were 120 reports but they only came from 12 people and 10 were female, so it was </a:t>
            </a:r>
            <a:r>
              <a:rPr lang="en-GB" sz="1600" b="1" dirty="0"/>
              <a:t>gender-biased</a:t>
            </a:r>
            <a:r>
              <a:rPr lang="en-GB" sz="1600" dirty="0"/>
              <a:t> and could affect the nature of dreams and fantasies.</a:t>
            </a:r>
          </a:p>
          <a:p>
            <a:pPr lvl="0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05879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324464" y="324464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427703" y="1106129"/>
            <a:ext cx="2271252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Hobson and </a:t>
            </a:r>
            <a:r>
              <a:rPr lang="en-GB" sz="1600" dirty="0" err="1"/>
              <a:t>McCarley</a:t>
            </a:r>
            <a:r>
              <a:rPr lang="en-GB" sz="1600" dirty="0"/>
              <a:t>(1977)- activation-synthesis model (</a:t>
            </a:r>
            <a:r>
              <a:rPr lang="en-GB" sz="1600" b="1" dirty="0"/>
              <a:t>neurobiological) </a:t>
            </a:r>
          </a:p>
          <a:p>
            <a:pPr lvl="0"/>
            <a:endParaRPr lang="en-GB" sz="1600" b="1" dirty="0"/>
          </a:p>
          <a:p>
            <a:pPr lvl="0"/>
            <a:r>
              <a:rPr lang="en-GB" sz="1600" b="1" dirty="0"/>
              <a:t>N</a:t>
            </a:r>
            <a:r>
              <a:rPr lang="en-GB" sz="1600" dirty="0"/>
              <a:t>ear-random patterns of brain </a:t>
            </a:r>
            <a:r>
              <a:rPr lang="en-GB" sz="1600" b="1" dirty="0"/>
              <a:t>activation </a:t>
            </a:r>
            <a:r>
              <a:rPr lang="en-GB" sz="1600" dirty="0"/>
              <a:t>are combined and interpreted </a:t>
            </a:r>
            <a:r>
              <a:rPr lang="en-GB" sz="1600" b="1" dirty="0"/>
              <a:t>(synthesis) </a:t>
            </a:r>
            <a:r>
              <a:rPr lang="en-GB" sz="1600" dirty="0"/>
              <a:t>by the brain, resulting in the bizarre (and characteristic) features of dreams.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60EF2C-74F8-FE4F-BCC8-F0029AEFAB6C}"/>
              </a:ext>
            </a:extLst>
          </p:cNvPr>
          <p:cNvSpPr txBox="1"/>
          <p:nvPr/>
        </p:nvSpPr>
        <p:spPr>
          <a:xfrm>
            <a:off x="2899208" y="1084799"/>
            <a:ext cx="2271252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dirty="0"/>
              <a:t>The model helps to make sense of one of the puzzling features of dreams: </a:t>
            </a:r>
          </a:p>
          <a:p>
            <a:pPr lvl="0"/>
            <a:endParaRPr lang="en-GB" sz="1600" dirty="0"/>
          </a:p>
          <a:p>
            <a:pPr lvl="0"/>
            <a:r>
              <a:rPr lang="en-GB" sz="1600" dirty="0"/>
              <a:t>that they often combine the ‘day residue’ of present situations and experiences with memories from years or even decades before. </a:t>
            </a:r>
          </a:p>
          <a:p>
            <a:pPr lvl="0"/>
            <a:endParaRPr lang="en-GB" sz="1600" dirty="0"/>
          </a:p>
          <a:p>
            <a:pPr lvl="0"/>
            <a:endParaRPr lang="en-GB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0DFAC3-7EDA-B84B-9DE4-223B52A7A145}"/>
              </a:ext>
            </a:extLst>
          </p:cNvPr>
          <p:cNvSpPr txBox="1"/>
          <p:nvPr/>
        </p:nvSpPr>
        <p:spPr>
          <a:xfrm>
            <a:off x="5370713" y="1070051"/>
            <a:ext cx="2271252" cy="381642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1600" b="1" dirty="0"/>
              <a:t>But…</a:t>
            </a:r>
          </a:p>
          <a:p>
            <a:pPr lvl="0"/>
            <a:endParaRPr lang="en-GB" sz="1600" b="1" dirty="0"/>
          </a:p>
          <a:p>
            <a:pPr lvl="0"/>
            <a:r>
              <a:rPr lang="en-GB" sz="1600" dirty="0"/>
              <a:t>two brain states of </a:t>
            </a:r>
            <a:r>
              <a:rPr lang="en-GB" sz="1600" b="1" dirty="0"/>
              <a:t>wakefulness (experience fantasies) </a:t>
            </a:r>
            <a:r>
              <a:rPr lang="en-GB" sz="1600" dirty="0"/>
              <a:t>and </a:t>
            </a:r>
            <a:r>
              <a:rPr lang="en-GB" sz="1600" b="1" dirty="0"/>
              <a:t>REM sleep (experience dreams), </a:t>
            </a:r>
            <a:r>
              <a:rPr lang="en-GB" sz="1600" dirty="0"/>
              <a:t>which are physiologically different, must also be cognitively (thoughts) different. </a:t>
            </a:r>
          </a:p>
          <a:p>
            <a:pPr lvl="0"/>
            <a:endParaRPr lang="en-GB" sz="1600" dirty="0"/>
          </a:p>
          <a:p>
            <a:pPr lvl="0"/>
            <a:endParaRPr lang="en-GB" sz="1600" dirty="0"/>
          </a:p>
          <a:p>
            <a:pPr lvl="0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27301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427703" y="233331"/>
            <a:ext cx="9605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Aim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427702" y="818106"/>
            <a:ext cx="6515333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400" dirty="0"/>
              <a:t>The aim of this study was to </a:t>
            </a:r>
            <a:r>
              <a:rPr lang="en-GB" sz="2400" b="1" dirty="0"/>
              <a:t>assess the bizarreness in dreams and fantasies</a:t>
            </a:r>
            <a:r>
              <a:rPr lang="en-GB" sz="2400" dirty="0"/>
              <a:t> as a way of showing support for the activation-synthesis hypothesis of dreaming.</a:t>
            </a:r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DD15DF-79D4-5C46-9A08-60091133A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702" y="2580150"/>
            <a:ext cx="3185653" cy="21768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0BF48-A7A2-BD4C-B17A-D4D2123B1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899" y="2580149"/>
            <a:ext cx="3271136" cy="217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00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427703" y="233331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Research Method/design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427702" y="818106"/>
            <a:ext cx="6459795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GB" sz="2800" u="sng" dirty="0"/>
              <a:t>Natural experiment</a:t>
            </a:r>
            <a:r>
              <a:rPr lang="en-GB" sz="2800" dirty="0"/>
              <a:t> using the </a:t>
            </a:r>
            <a:r>
              <a:rPr lang="en-GB" sz="2800" u="sng" dirty="0"/>
              <a:t>self-report method</a:t>
            </a:r>
            <a:r>
              <a:rPr lang="en-GB" sz="2800" dirty="0"/>
              <a:t> to gather data to compare people’s experience of dreams </a:t>
            </a:r>
          </a:p>
          <a:p>
            <a:pPr lvl="0"/>
            <a:r>
              <a:rPr lang="en-GB" sz="2800" dirty="0"/>
              <a:t>and fantasies (IV).</a:t>
            </a:r>
            <a:endParaRPr lang="en-GB" sz="4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AA1776-4DA1-DD48-98B7-28F84815A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456" y="1844031"/>
            <a:ext cx="2956413" cy="3122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16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488888-5879-6145-8412-FEF780A9D925}"/>
              </a:ext>
            </a:extLst>
          </p:cNvPr>
          <p:cNvSpPr txBox="1"/>
          <p:nvPr/>
        </p:nvSpPr>
        <p:spPr>
          <a:xfrm>
            <a:off x="388491" y="23835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Self Report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A2A939F3-9000-D84C-B1F4-ADDA77F7721E}"/>
              </a:ext>
            </a:extLst>
          </p:cNvPr>
          <p:cNvSpPr txBox="1">
            <a:spLocks/>
          </p:cNvSpPr>
          <p:nvPr/>
        </p:nvSpPr>
        <p:spPr>
          <a:xfrm>
            <a:off x="388490" y="1168345"/>
            <a:ext cx="5835328" cy="1351043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What is a natural experiment?</a:t>
            </a:r>
          </a:p>
          <a:p>
            <a:pPr marL="342900" indent="-342900"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What is a self report method?</a:t>
            </a:r>
          </a:p>
          <a:p>
            <a:pPr marL="342900" indent="-342900"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Which research methods could use self report?</a:t>
            </a:r>
          </a:p>
          <a:p>
            <a:pPr marL="342900" indent="-342900"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Name studies that we have looked at that use self report method?</a:t>
            </a:r>
          </a:p>
          <a:p>
            <a:pPr marL="342900" indent="-342900">
              <a:buAutoNum type="arabicPeriod"/>
            </a:pPr>
            <a:r>
              <a:rPr lang="en-GB" sz="1600" dirty="0">
                <a:solidFill>
                  <a:schemeClr val="tx1"/>
                </a:solidFill>
              </a:rPr>
              <a:t>Copy &amp; complete the table below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7A37879-0221-7240-BD15-336784739031}"/>
              </a:ext>
            </a:extLst>
          </p:cNvPr>
          <p:cNvSpPr txBox="1">
            <a:spLocks/>
          </p:cNvSpPr>
          <p:nvPr/>
        </p:nvSpPr>
        <p:spPr>
          <a:xfrm>
            <a:off x="388491" y="2846439"/>
            <a:ext cx="2546438" cy="18272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Strengths of using a self report method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DAA1AE-C540-9C4B-9289-F9DE385D0B48}"/>
              </a:ext>
            </a:extLst>
          </p:cNvPr>
          <p:cNvSpPr txBox="1"/>
          <p:nvPr/>
        </p:nvSpPr>
        <p:spPr>
          <a:xfrm>
            <a:off x="388491" y="784689"/>
            <a:ext cx="4830168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i="1" dirty="0"/>
              <a:t>Refer to pages 182-184 and complete the questions and table below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F3CC823-43A1-F74D-A9C6-806E68229A11}"/>
              </a:ext>
            </a:extLst>
          </p:cNvPr>
          <p:cNvSpPr txBox="1">
            <a:spLocks/>
          </p:cNvSpPr>
          <p:nvPr/>
        </p:nvSpPr>
        <p:spPr>
          <a:xfrm>
            <a:off x="3552403" y="2864608"/>
            <a:ext cx="2671415" cy="182721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</a:rPr>
              <a:t>Limitations of using a self report method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427703" y="233331"/>
            <a:ext cx="1643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Sample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427702" y="818105"/>
            <a:ext cx="7014869" cy="165962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12 students </a:t>
            </a:r>
            <a:r>
              <a:rPr lang="en-GB" sz="2000" b="1" dirty="0"/>
              <a:t>(2 male, 10 female) </a:t>
            </a:r>
            <a:r>
              <a:rPr lang="en-GB" sz="2000" dirty="0"/>
              <a:t>enrolled in a biopsychology course at Harvard University Extension School in Cambridge, Massachusetts, USA.</a:t>
            </a:r>
          </a:p>
          <a:p>
            <a:endParaRPr lang="en-GB" sz="2000" dirty="0"/>
          </a:p>
          <a:p>
            <a:r>
              <a:rPr lang="en-GB" sz="2000" dirty="0"/>
              <a:t>Age range was 23-45 years of age.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B2872-E3A6-2A4C-B9CB-75E94EABF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01" y="2481056"/>
            <a:ext cx="3590374" cy="21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57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427703" y="233331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Procedure – data collection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495691" y="838578"/>
            <a:ext cx="7851896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During term time, the students were asked to record, upon waking during the night and in the morning, any and all dreams remembered.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Mental activity occurring during waking was also recorded if it met the following definition of fantasy: </a:t>
            </a:r>
            <a:r>
              <a:rPr lang="en-GB" sz="1600" i="1" dirty="0"/>
              <a:t>apparently spontaneous mentation of a narrative and/or perceptual nature without clear links to external stimuli or conscious intention (these were then considered ‘fantasies’).</a:t>
            </a:r>
            <a:r>
              <a:rPr lang="en-GB" sz="1600" dirty="0"/>
              <a:t> </a:t>
            </a:r>
          </a:p>
          <a:p>
            <a:endParaRPr lang="en-GB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All dream and fantasy reports were kept in a                                                         </a:t>
            </a:r>
            <a:r>
              <a:rPr lang="en-GB" sz="1600" b="1" dirty="0"/>
              <a:t>written journal. </a:t>
            </a:r>
          </a:p>
          <a:p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97649B-AF9D-CA40-94E6-500AA5FACBBA}"/>
              </a:ext>
            </a:extLst>
          </p:cNvPr>
          <p:cNvSpPr txBox="1"/>
          <p:nvPr/>
        </p:nvSpPr>
        <p:spPr>
          <a:xfrm>
            <a:off x="496141" y="3288656"/>
            <a:ext cx="4842775" cy="153888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A total of </a:t>
            </a:r>
            <a:r>
              <a:rPr lang="en-GB" sz="1600" b="1" dirty="0"/>
              <a:t>60 dreams and 60 fantasies </a:t>
            </a:r>
            <a:r>
              <a:rPr lang="en-GB" sz="1600" dirty="0"/>
              <a:t>were selected from the journals submitted by the 12 students on the basis of: (</a:t>
            </a:r>
            <a:r>
              <a:rPr lang="en-GB" sz="1600" dirty="0" err="1"/>
              <a:t>i</a:t>
            </a:r>
            <a:r>
              <a:rPr lang="en-GB" sz="1600" dirty="0"/>
              <a:t>) Length (in excess of 5 lines). (ii) The presence of descriptions of formed visual perceptions</a:t>
            </a:r>
            <a:r>
              <a:rPr lang="en-GB" dirty="0"/>
              <a:t>.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4DF5CA-2CC4-2D4D-843B-C3264A66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3834">
            <a:off x="5239701" y="2258794"/>
            <a:ext cx="33401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92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298060" y="243567"/>
            <a:ext cx="5238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Procedure – data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02087A-8DCA-5D42-8356-8B50BD9B5C3E}"/>
              </a:ext>
            </a:extLst>
          </p:cNvPr>
          <p:cNvSpPr txBox="1"/>
          <p:nvPr/>
        </p:nvSpPr>
        <p:spPr>
          <a:xfrm>
            <a:off x="303962" y="1000806"/>
            <a:ext cx="7851896" cy="384720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Reports were divided into one sentence units and scored separately for bizarreness using a bizarreness coding scale devised by Hobson et al. (1987). </a:t>
            </a:r>
          </a:p>
          <a:p>
            <a:endParaRPr lang="en-GB" sz="1600" dirty="0"/>
          </a:p>
          <a:p>
            <a:r>
              <a:rPr lang="en-GB" sz="1600" dirty="0"/>
              <a:t>Stage 1= the locus of the bizarre item      </a:t>
            </a:r>
          </a:p>
          <a:p>
            <a:r>
              <a:rPr lang="en-GB" sz="1600" dirty="0"/>
              <a:t>(where &amp; what was happening)</a:t>
            </a:r>
          </a:p>
          <a:p>
            <a:r>
              <a:rPr lang="en-GB" sz="1600" dirty="0"/>
              <a:t> </a:t>
            </a:r>
          </a:p>
          <a:p>
            <a:r>
              <a:rPr lang="en-GB" sz="1600" dirty="0"/>
              <a:t>Stage 2= discontinuity (suddenly stopped), </a:t>
            </a:r>
          </a:p>
          <a:p>
            <a:r>
              <a:rPr lang="en-GB" sz="1600" dirty="0"/>
              <a:t>an incongruity (out of place) or an </a:t>
            </a:r>
          </a:p>
          <a:p>
            <a:r>
              <a:rPr lang="en-GB" sz="1600" dirty="0"/>
              <a:t>uncertainty (not sure or clear). </a:t>
            </a:r>
          </a:p>
          <a:p>
            <a:endParaRPr lang="en-GB" sz="1800" dirty="0"/>
          </a:p>
          <a:p>
            <a:endParaRPr lang="en-GB" sz="1800" dirty="0"/>
          </a:p>
          <a:p>
            <a:r>
              <a:rPr lang="en-GB" sz="1600" b="1" dirty="0"/>
              <a:t>Three judges </a:t>
            </a:r>
            <a:r>
              <a:rPr lang="en-GB" sz="1600" dirty="0"/>
              <a:t>scored all 120 reports for bizarreness after the reports had been transcribed and coded randomly to ensure unbiased scoring. Judges worked individually so </a:t>
            </a:r>
            <a:r>
              <a:rPr lang="en-GB" sz="1600" b="1" dirty="0"/>
              <a:t>inter-rater reliability </a:t>
            </a:r>
            <a:r>
              <a:rPr lang="en-GB" sz="1600" dirty="0"/>
              <a:t>could be determined.</a:t>
            </a:r>
            <a:endParaRPr lang="en-GB" sz="1800" dirty="0"/>
          </a:p>
          <a:p>
            <a:endParaRPr lang="en-GB" sz="16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3FAC2B-A035-BC47-9381-1DE3410F1B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11447" y="1819852"/>
            <a:ext cx="4543487" cy="166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21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6115B8-F6C1-A145-9789-1F0E5675BA47}"/>
              </a:ext>
            </a:extLst>
          </p:cNvPr>
          <p:cNvSpPr txBox="1"/>
          <p:nvPr/>
        </p:nvSpPr>
        <p:spPr>
          <a:xfrm>
            <a:off x="865483" y="206412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826A7F-D020-214C-9185-97827A810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36" y="791187"/>
            <a:ext cx="7787148" cy="37942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EA1644-663C-5F4D-9453-98614FC3C237}"/>
              </a:ext>
            </a:extLst>
          </p:cNvPr>
          <p:cNvSpPr txBox="1"/>
          <p:nvPr/>
        </p:nvSpPr>
        <p:spPr>
          <a:xfrm>
            <a:off x="865483" y="4519762"/>
            <a:ext cx="24529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Williams et al. (1992), p. 177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366316F-F2EC-AB41-806B-04EE45FB147D}"/>
              </a:ext>
            </a:extLst>
          </p:cNvPr>
          <p:cNvSpPr/>
          <p:nvPr/>
        </p:nvSpPr>
        <p:spPr>
          <a:xfrm>
            <a:off x="7776130" y="-21771"/>
            <a:ext cx="1367870" cy="114617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Understand and apply measures of central tendency (mean, mode, median).</a:t>
            </a:r>
          </a:p>
          <a:p>
            <a:pPr algn="ctr"/>
            <a:endParaRPr lang="en-US" sz="1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70865-DAC5-794C-BEF1-636D5CC81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60191">
            <a:off x="8218767" y="681798"/>
            <a:ext cx="523635" cy="47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99075"/>
      </p:ext>
    </p:extLst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967</Words>
  <Application>Microsoft Macintosh PowerPoint</Application>
  <PresentationFormat>On-screen Show (16:9)</PresentationFormat>
  <Paragraphs>104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Lato Hairline</vt:lpstr>
      <vt:lpstr>Lato Light</vt:lpstr>
      <vt:lpstr>Eglamour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Kathleen Blake</dc:creator>
  <cp:lastModifiedBy>Stephanie Hill</cp:lastModifiedBy>
  <cp:revision>46</cp:revision>
  <dcterms:modified xsi:type="dcterms:W3CDTF">2020-10-11T20:35:06Z</dcterms:modified>
</cp:coreProperties>
</file>