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96" r:id="rId2"/>
    <p:sldId id="298" r:id="rId3"/>
    <p:sldId id="299" r:id="rId4"/>
    <p:sldId id="303" r:id="rId5"/>
    <p:sldId id="358" r:id="rId6"/>
    <p:sldId id="359" r:id="rId7"/>
    <p:sldId id="301" r:id="rId8"/>
    <p:sldId id="302" r:id="rId9"/>
    <p:sldId id="297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4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F0454A-AA8B-47AC-9414-8EDD78774501}">
  <a:tblStyle styleId="{6BF0454A-AA8B-47AC-9414-8EDD78774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/>
    <p:restoredTop sz="94540"/>
  </p:normalViewPr>
  <p:slideViewPr>
    <p:cSldViewPr snapToGrid="0">
      <p:cViewPr varScale="1">
        <p:scale>
          <a:sx n="113" d="100"/>
          <a:sy n="113" d="100"/>
        </p:scale>
        <p:origin x="192" y="504"/>
      </p:cViewPr>
      <p:guideLst>
        <p:guide orient="horz" pos="2120"/>
        <p:guide pos="42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669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42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10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rectang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 lang="en">
              <a:solidFill>
                <a:srgbClr val="99999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999999"/>
                </a:solidFill>
              </a:rPr>
              <a:t>1</a:t>
            </a:fld>
            <a:endParaRPr lang="en">
              <a:solidFill>
                <a:srgbClr val="999999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30966" y="1374773"/>
            <a:ext cx="6284283" cy="1159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800" b="1" dirty="0">
                <a:solidFill>
                  <a:schemeClr val="tx1"/>
                </a:solidFill>
              </a:rPr>
              <a:t>Action Synthesis Theory of Dreaming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5625" y="3029608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319632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7862E-5B32-4142-8E3B-08D43BACCB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999999"/>
                </a:solidFill>
              </a:rPr>
              <a:t>2</a:t>
            </a:fld>
            <a:endParaRPr lang="en">
              <a:solidFill>
                <a:srgbClr val="9999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25C49-9A6F-F542-AC9E-116375B973BB}"/>
              </a:ext>
            </a:extLst>
          </p:cNvPr>
          <p:cNvSpPr txBox="1"/>
          <p:nvPr/>
        </p:nvSpPr>
        <p:spPr>
          <a:xfrm>
            <a:off x="330200" y="108989"/>
            <a:ext cx="8496300" cy="4862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STARTER QUIZ</a:t>
            </a:r>
          </a:p>
          <a:p>
            <a:pPr algn="ctr"/>
            <a:endParaRPr lang="en-US" sz="20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/>
              <a:t>Name the FIVE key terms for Freud’s Theory of Dreaming (5)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/>
              <a:t>What was the aim of Freud’s </a:t>
            </a:r>
            <a:r>
              <a:rPr lang="en-US" sz="2000" b="1" dirty="0"/>
              <a:t>Study</a:t>
            </a:r>
            <a:r>
              <a:rPr lang="en-US" sz="2000" dirty="0"/>
              <a:t> of Dreaming? (1)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/>
              <a:t>What research method did Freud use in his study? (1)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/>
              <a:t>What conclusion did Freud draw in his study? (3)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What are the SEVEN key terms that explain the process in the Activation Synthesis Theory of Dreaming? (7)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chemeClr val="tx1"/>
                </a:solidFill>
              </a:rPr>
              <a:t>(a) </a:t>
            </a:r>
            <a:r>
              <a:rPr lang="en-US" sz="2000" i="1" dirty="0">
                <a:solidFill>
                  <a:srgbClr val="FF0000"/>
                </a:solidFill>
              </a:rPr>
              <a:t>e________ s________. </a:t>
            </a:r>
            <a:r>
              <a:rPr lang="en-US" sz="2000" i="1" dirty="0">
                <a:solidFill>
                  <a:schemeClr val="tx1"/>
                </a:solidFill>
              </a:rPr>
              <a:t>(b) </a:t>
            </a:r>
            <a:r>
              <a:rPr lang="en-US" sz="2000" i="1" dirty="0">
                <a:solidFill>
                  <a:srgbClr val="FF0000"/>
                </a:solidFill>
              </a:rPr>
              <a:t>p_________, </a:t>
            </a:r>
            <a:r>
              <a:rPr lang="en-US" sz="2000" i="1" dirty="0">
                <a:solidFill>
                  <a:schemeClr val="tx1"/>
                </a:solidFill>
              </a:rPr>
              <a:t>(c) </a:t>
            </a:r>
            <a:r>
              <a:rPr lang="en-US" sz="2000" i="1" dirty="0">
                <a:solidFill>
                  <a:srgbClr val="FF0000"/>
                </a:solidFill>
              </a:rPr>
              <a:t>b________, 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chemeClr val="tx1"/>
                </a:solidFill>
              </a:rPr>
              <a:t>(d) </a:t>
            </a:r>
            <a:r>
              <a:rPr lang="en-US" sz="2000" i="1" dirty="0">
                <a:solidFill>
                  <a:srgbClr val="FF0000"/>
                </a:solidFill>
              </a:rPr>
              <a:t>n________, </a:t>
            </a:r>
            <a:r>
              <a:rPr lang="en-US" sz="2000" i="1" dirty="0">
                <a:solidFill>
                  <a:schemeClr val="tx1"/>
                </a:solidFill>
              </a:rPr>
              <a:t>(e) </a:t>
            </a:r>
            <a:r>
              <a:rPr lang="en-US" sz="2000" i="1" dirty="0">
                <a:solidFill>
                  <a:srgbClr val="FF0000"/>
                </a:solidFill>
              </a:rPr>
              <a:t>l________ s__________, </a:t>
            </a:r>
            <a:r>
              <a:rPr lang="en-US" sz="2000" i="1" dirty="0">
                <a:solidFill>
                  <a:schemeClr val="tx1"/>
                </a:solidFill>
              </a:rPr>
              <a:t>(f)</a:t>
            </a:r>
            <a:r>
              <a:rPr lang="en-US" sz="2000" i="1" dirty="0">
                <a:solidFill>
                  <a:srgbClr val="FF0000"/>
                </a:solidFill>
              </a:rPr>
              <a:t> o______ l________, 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chemeClr val="tx1"/>
                </a:solidFill>
              </a:rPr>
              <a:t>(g)</a:t>
            </a:r>
            <a:r>
              <a:rPr lang="en-US" sz="2000" i="1" dirty="0">
                <a:solidFill>
                  <a:srgbClr val="FF0000"/>
                </a:solidFill>
              </a:rPr>
              <a:t> c__________ c________.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7862E-5B32-4142-8E3B-08D43BACCB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999999"/>
                </a:solidFill>
              </a:rPr>
              <a:t>3</a:t>
            </a:fld>
            <a:endParaRPr lang="en">
              <a:solidFill>
                <a:srgbClr val="9999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25C49-9A6F-F542-AC9E-116375B973BB}"/>
              </a:ext>
            </a:extLst>
          </p:cNvPr>
          <p:cNvSpPr txBox="1"/>
          <p:nvPr/>
        </p:nvSpPr>
        <p:spPr>
          <a:xfrm>
            <a:off x="330200" y="136284"/>
            <a:ext cx="8496300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STARTER QUIZ</a:t>
            </a:r>
          </a:p>
          <a:p>
            <a:pPr algn="ctr"/>
            <a:endParaRPr lang="en-US" sz="800" b="1" dirty="0"/>
          </a:p>
          <a:p>
            <a:r>
              <a:rPr lang="en-US" sz="1800" dirty="0"/>
              <a:t>1. Name the FIVE key terms for Freud’s Theory of Dreaming (5)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Unconscious, Repression, Wish Fulfilment, Manifest Content, Latent Content</a:t>
            </a:r>
          </a:p>
          <a:p>
            <a:r>
              <a:rPr lang="en-US" sz="1800" dirty="0"/>
              <a:t>2. What was the aim of Freud’s </a:t>
            </a:r>
            <a:r>
              <a:rPr lang="en-US" sz="1800" b="1" dirty="0"/>
              <a:t>Study</a:t>
            </a:r>
            <a:r>
              <a:rPr lang="en-US" sz="1800" dirty="0"/>
              <a:t> of Dreaming? (1)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Freud wanted to try to explain and treat </a:t>
            </a:r>
            <a:r>
              <a:rPr lang="en-US" sz="1800" i="1" dirty="0" err="1">
                <a:solidFill>
                  <a:srgbClr val="FF0000"/>
                </a:solidFill>
              </a:rPr>
              <a:t>Wolfman’s</a:t>
            </a:r>
            <a:r>
              <a:rPr lang="en-US" sz="1800" i="1" dirty="0">
                <a:solidFill>
                  <a:srgbClr val="FF0000"/>
                </a:solidFill>
              </a:rPr>
              <a:t> psychological problems through dream analysis.</a:t>
            </a:r>
            <a:endParaRPr lang="en-US" sz="1800" dirty="0"/>
          </a:p>
          <a:p>
            <a:r>
              <a:rPr lang="en-US" sz="1800" dirty="0"/>
              <a:t>4. What research method &amp; design did Freud use in his study? (2)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Longitudinal CASE STUDY using interviews  - BONUS mark</a:t>
            </a:r>
          </a:p>
          <a:p>
            <a:r>
              <a:rPr lang="en-US" sz="1800" dirty="0"/>
              <a:t>5. What conclusion did Freud draw in his study? (3)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The </a:t>
            </a:r>
            <a:r>
              <a:rPr lang="en-US" sz="1800" b="1" i="1" dirty="0">
                <a:solidFill>
                  <a:srgbClr val="FF0000"/>
                </a:solidFill>
              </a:rPr>
              <a:t>unconscious mind can have a significant effect on </a:t>
            </a:r>
            <a:r>
              <a:rPr lang="en-US" sz="1800" b="1" i="1" dirty="0" err="1">
                <a:solidFill>
                  <a:srgbClr val="FF0000"/>
                </a:solidFill>
              </a:rPr>
              <a:t>behaviour</a:t>
            </a:r>
            <a:r>
              <a:rPr lang="en-US" sz="1800" b="1" i="1" dirty="0">
                <a:solidFill>
                  <a:srgbClr val="FF0000"/>
                </a:solidFill>
              </a:rPr>
              <a:t>. (1) </a:t>
            </a:r>
            <a:r>
              <a:rPr lang="en-US" sz="1800" i="1" dirty="0">
                <a:solidFill>
                  <a:srgbClr val="FF0000"/>
                </a:solidFill>
              </a:rPr>
              <a:t>Shows the process of repression, (1) where traumatic events are pushed into the unconscious mind as a safety mechanism but find their way back into the conscious through dreams. (1)</a:t>
            </a:r>
          </a:p>
          <a:p>
            <a:r>
              <a:rPr lang="en-US" sz="1800" dirty="0">
                <a:solidFill>
                  <a:schemeClr val="tx1"/>
                </a:solidFill>
              </a:rPr>
              <a:t>6. What are the SEVEN key terms that explain the process in the Activation Synthesis Theory of Dreaming? (7)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(a) Electrical signals, (b) pons, (c) brainstem, (d) neurons, (e) limbic system, 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(f) occipital lobe, (g) cerebral cortex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8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DBCCE2-FA9B-DB4B-9133-EF37370B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04" y="0"/>
            <a:ext cx="72787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8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5</a:t>
            </a:fld>
            <a:endParaRPr lang="en">
              <a:solidFill>
                <a:srgbClr val="999999"/>
              </a:solidFill>
            </a:endParaRPr>
          </a:p>
        </p:txBody>
      </p:sp>
      <p:pic>
        <p:nvPicPr>
          <p:cNvPr id="3" name="Picture 2" descr="SOLO lesson - activation synthesis theory - sleep &amp; dreamin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91"/>
          <a:stretch/>
        </p:blipFill>
        <p:spPr>
          <a:xfrm>
            <a:off x="1380829" y="301927"/>
            <a:ext cx="7195141" cy="21900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Checkpoints - Psychology - Activation synthesis theory CHECKPOINT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57"/>
          <a:stretch/>
        </p:blipFill>
        <p:spPr>
          <a:xfrm>
            <a:off x="1380829" y="2571750"/>
            <a:ext cx="7062801" cy="2413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0A29B0-E7DA-7241-B4E8-BA76F87CC3DF}"/>
              </a:ext>
            </a:extLst>
          </p:cNvPr>
          <p:cNvSpPr txBox="1"/>
          <p:nvPr/>
        </p:nvSpPr>
        <p:spPr>
          <a:xfrm>
            <a:off x="251940" y="1196894"/>
            <a:ext cx="112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B29DFA-81F4-C449-847A-EF13AECA0CA5}"/>
              </a:ext>
            </a:extLst>
          </p:cNvPr>
          <p:cNvCxnSpPr/>
          <p:nvPr/>
        </p:nvCxnSpPr>
        <p:spPr>
          <a:xfrm>
            <a:off x="722489" y="1682044"/>
            <a:ext cx="0" cy="162560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FF25AF-4870-2642-9CF0-E59867AF9455}"/>
              </a:ext>
            </a:extLst>
          </p:cNvPr>
          <p:cNvSpPr txBox="1"/>
          <p:nvPr/>
        </p:nvSpPr>
        <p:spPr>
          <a:xfrm>
            <a:off x="158044" y="3578195"/>
            <a:ext cx="112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AD9243-AF48-5949-A195-E1BF4C2B67E6}"/>
              </a:ext>
            </a:extLst>
          </p:cNvPr>
          <p:cNvSpPr/>
          <p:nvPr/>
        </p:nvSpPr>
        <p:spPr>
          <a:xfrm>
            <a:off x="7776130" y="-21771"/>
            <a:ext cx="1367870" cy="11461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Explain visually and verbally how different parts of the brain function.</a:t>
            </a:r>
          </a:p>
          <a:p>
            <a:pPr algn="ctr"/>
            <a:endParaRPr lang="en-US" sz="1050" dirty="0"/>
          </a:p>
        </p:txBody>
      </p:sp>
      <p:pic>
        <p:nvPicPr>
          <p:cNvPr id="10" name="Graphic 9" descr="Brain in head">
            <a:extLst>
              <a:ext uri="{FF2B5EF4-FFF2-40B4-BE49-F238E27FC236}">
                <a16:creationId xmlns:a16="http://schemas.microsoft.com/office/drawing/2014/main" id="{6C6127C0-FA6C-F14B-B9B5-504BB2C34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1828" y="746896"/>
            <a:ext cx="377511" cy="3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7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O lesson - activation synthesis theory - sleep &amp; dreaming.pdf">
            <a:extLst>
              <a:ext uri="{FF2B5EF4-FFF2-40B4-BE49-F238E27FC236}">
                <a16:creationId xmlns:a16="http://schemas.microsoft.com/office/drawing/2014/main" id="{5F3C6047-AEE4-DF42-82F3-3D881755D5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0" b="57421"/>
          <a:stretch/>
        </p:blipFill>
        <p:spPr>
          <a:xfrm>
            <a:off x="1122782" y="487864"/>
            <a:ext cx="6898435" cy="20997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Checkpoints - Psychology - Activation synthesis theory CHECKPOINTS.pdf">
            <a:extLst>
              <a:ext uri="{FF2B5EF4-FFF2-40B4-BE49-F238E27FC236}">
                <a16:creationId xmlns:a16="http://schemas.microsoft.com/office/drawing/2014/main" id="{DAA3AE3F-F019-5945-A4AC-BF9F801505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6" t="23923" r="-631" b="52373"/>
          <a:stretch/>
        </p:blipFill>
        <p:spPr>
          <a:xfrm>
            <a:off x="1212164" y="2750803"/>
            <a:ext cx="6809053" cy="22233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05B6D-3667-0544-A362-296E0A0B174E}"/>
              </a:ext>
            </a:extLst>
          </p:cNvPr>
          <p:cNvSpPr txBox="1"/>
          <p:nvPr/>
        </p:nvSpPr>
        <p:spPr>
          <a:xfrm>
            <a:off x="251940" y="1196894"/>
            <a:ext cx="112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16095F-2F04-034D-948E-C29EA496F78C}"/>
              </a:ext>
            </a:extLst>
          </p:cNvPr>
          <p:cNvCxnSpPr/>
          <p:nvPr/>
        </p:nvCxnSpPr>
        <p:spPr>
          <a:xfrm>
            <a:off x="722489" y="1682044"/>
            <a:ext cx="0" cy="162560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756BFD0-9BF1-C24A-A114-AC397E32BED2}"/>
              </a:ext>
            </a:extLst>
          </p:cNvPr>
          <p:cNvSpPr txBox="1"/>
          <p:nvPr/>
        </p:nvSpPr>
        <p:spPr>
          <a:xfrm>
            <a:off x="158044" y="3578195"/>
            <a:ext cx="112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30D66-C596-9D41-8043-A963340142B4}"/>
              </a:ext>
            </a:extLst>
          </p:cNvPr>
          <p:cNvSpPr/>
          <p:nvPr/>
        </p:nvSpPr>
        <p:spPr>
          <a:xfrm>
            <a:off x="7776130" y="-21771"/>
            <a:ext cx="1367870" cy="11461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Explain visually and verbally how different parts of the brain function.</a:t>
            </a:r>
          </a:p>
          <a:p>
            <a:pPr algn="ctr"/>
            <a:endParaRPr lang="en-US" sz="1050" dirty="0"/>
          </a:p>
        </p:txBody>
      </p:sp>
      <p:pic>
        <p:nvPicPr>
          <p:cNvPr id="8" name="Graphic 7" descr="Brain in head">
            <a:extLst>
              <a:ext uri="{FF2B5EF4-FFF2-40B4-BE49-F238E27FC236}">
                <a16:creationId xmlns:a16="http://schemas.microsoft.com/office/drawing/2014/main" id="{880472C4-E366-2E46-8D97-682971EF6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1828" y="746896"/>
            <a:ext cx="377511" cy="3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4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O lesson - activation synthesis theory - sleep &amp; dreaming.pdf">
            <a:extLst>
              <a:ext uri="{FF2B5EF4-FFF2-40B4-BE49-F238E27FC236}">
                <a16:creationId xmlns:a16="http://schemas.microsoft.com/office/drawing/2014/main" id="{010F66E4-F69A-074D-A9EF-B947DF69F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0" b="31962"/>
          <a:stretch/>
        </p:blipFill>
        <p:spPr>
          <a:xfrm>
            <a:off x="1316266" y="359126"/>
            <a:ext cx="6511467" cy="24066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Checkpoints - Psychology - Activation synthesis theory CHECKPOINTS.pdf">
            <a:extLst>
              <a:ext uri="{FF2B5EF4-FFF2-40B4-BE49-F238E27FC236}">
                <a16:creationId xmlns:a16="http://schemas.microsoft.com/office/drawing/2014/main" id="{999B91F0-63C9-8643-89AE-59FFE7D38C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9" b="30206"/>
          <a:stretch/>
        </p:blipFill>
        <p:spPr>
          <a:xfrm>
            <a:off x="1380829" y="2776493"/>
            <a:ext cx="6511466" cy="21437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0594F9-9771-4649-BC17-61116EF77F3C}"/>
              </a:ext>
            </a:extLst>
          </p:cNvPr>
          <p:cNvSpPr txBox="1"/>
          <p:nvPr/>
        </p:nvSpPr>
        <p:spPr>
          <a:xfrm>
            <a:off x="251940" y="1196894"/>
            <a:ext cx="112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16A53B-E543-DC45-8B5E-3DD2173FF011}"/>
              </a:ext>
            </a:extLst>
          </p:cNvPr>
          <p:cNvCxnSpPr/>
          <p:nvPr/>
        </p:nvCxnSpPr>
        <p:spPr>
          <a:xfrm>
            <a:off x="722489" y="1682044"/>
            <a:ext cx="0" cy="162560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EC85DA1-DDEB-784A-BE3E-331F7EDC541B}"/>
              </a:ext>
            </a:extLst>
          </p:cNvPr>
          <p:cNvSpPr txBox="1"/>
          <p:nvPr/>
        </p:nvSpPr>
        <p:spPr>
          <a:xfrm>
            <a:off x="158044" y="3578195"/>
            <a:ext cx="112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AC15E5-B9CF-1A45-8010-DB80F11FC371}"/>
              </a:ext>
            </a:extLst>
          </p:cNvPr>
          <p:cNvSpPr/>
          <p:nvPr/>
        </p:nvSpPr>
        <p:spPr>
          <a:xfrm>
            <a:off x="7776130" y="-21771"/>
            <a:ext cx="1367870" cy="11461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Explain visually and verbally how different parts of the brain function.</a:t>
            </a:r>
          </a:p>
          <a:p>
            <a:pPr algn="ctr"/>
            <a:endParaRPr lang="en-US" sz="1050" dirty="0"/>
          </a:p>
        </p:txBody>
      </p:sp>
      <p:pic>
        <p:nvPicPr>
          <p:cNvPr id="8" name="Graphic 7" descr="Brain in head">
            <a:extLst>
              <a:ext uri="{FF2B5EF4-FFF2-40B4-BE49-F238E27FC236}">
                <a16:creationId xmlns:a16="http://schemas.microsoft.com/office/drawing/2014/main" id="{71ECC629-CA52-734C-8D46-CBDA4FF68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1828" y="746896"/>
            <a:ext cx="377511" cy="3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2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O lesson - activation synthesis theory - sleep &amp; dreaming.pdf">
            <a:extLst>
              <a:ext uri="{FF2B5EF4-FFF2-40B4-BE49-F238E27FC236}">
                <a16:creationId xmlns:a16="http://schemas.microsoft.com/office/drawing/2014/main" id="{E098810E-DCCB-374C-9C5D-90A38D774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t="68477" b="4966"/>
          <a:stretch/>
        </p:blipFill>
        <p:spPr>
          <a:xfrm>
            <a:off x="1715911" y="246240"/>
            <a:ext cx="6148869" cy="23255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Checkpoints - Psychology - Activation synthesis theory CHECKPOINTS.pdf">
            <a:extLst>
              <a:ext uri="{FF2B5EF4-FFF2-40B4-BE49-F238E27FC236}">
                <a16:creationId xmlns:a16="http://schemas.microsoft.com/office/drawing/2014/main" id="{2416F170-4A6B-B342-BE33-BFC3B146F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50"/>
          <a:stretch/>
        </p:blipFill>
        <p:spPr>
          <a:xfrm>
            <a:off x="1715911" y="2494844"/>
            <a:ext cx="6148869" cy="24755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C431E-BF90-584A-AFA7-45AC1D99573E}"/>
              </a:ext>
            </a:extLst>
          </p:cNvPr>
          <p:cNvSpPr txBox="1"/>
          <p:nvPr/>
        </p:nvSpPr>
        <p:spPr>
          <a:xfrm>
            <a:off x="680918" y="1196894"/>
            <a:ext cx="112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BA4E41-3FE5-6B40-A00D-692156453456}"/>
              </a:ext>
            </a:extLst>
          </p:cNvPr>
          <p:cNvCxnSpPr/>
          <p:nvPr/>
        </p:nvCxnSpPr>
        <p:spPr>
          <a:xfrm>
            <a:off x="1151467" y="1682044"/>
            <a:ext cx="0" cy="162560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293ABD-AC19-1E41-9F87-525E28C152A4}"/>
              </a:ext>
            </a:extLst>
          </p:cNvPr>
          <p:cNvSpPr txBox="1"/>
          <p:nvPr/>
        </p:nvSpPr>
        <p:spPr>
          <a:xfrm>
            <a:off x="587022" y="3578195"/>
            <a:ext cx="112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A5BF0B-C15F-5240-8763-0FADA561CF06}"/>
              </a:ext>
            </a:extLst>
          </p:cNvPr>
          <p:cNvSpPr/>
          <p:nvPr/>
        </p:nvSpPr>
        <p:spPr>
          <a:xfrm>
            <a:off x="7776130" y="-21771"/>
            <a:ext cx="1367870" cy="11461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Explain visually and verbally how different parts of the brain function.</a:t>
            </a:r>
          </a:p>
          <a:p>
            <a:pPr algn="ctr"/>
            <a:endParaRPr lang="en-US" sz="1050" dirty="0"/>
          </a:p>
        </p:txBody>
      </p:sp>
      <p:pic>
        <p:nvPicPr>
          <p:cNvPr id="8" name="Graphic 7" descr="Brain in head">
            <a:extLst>
              <a:ext uri="{FF2B5EF4-FFF2-40B4-BE49-F238E27FC236}">
                <a16:creationId xmlns:a16="http://schemas.microsoft.com/office/drawing/2014/main" id="{E9364EC0-8342-994F-B3AA-6F6E49FC4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1828" y="746896"/>
            <a:ext cx="377511" cy="3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2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9</a:t>
            </a:fld>
            <a:endParaRPr lang="en">
              <a:solidFill>
                <a:srgbClr val="999999"/>
              </a:solidFill>
            </a:endParaRPr>
          </a:p>
        </p:txBody>
      </p:sp>
      <p:pic>
        <p:nvPicPr>
          <p:cNvPr id="3" name="Picture 2" descr="SOLO lesson - activation synthesis theory - sleep &amp; dream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4" y="0"/>
            <a:ext cx="3634659" cy="5143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Checkpoints - Psychology - Activation synthesis theory CHECKPOINT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07" y="0"/>
            <a:ext cx="3634659" cy="51435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B80D799-C1A5-C348-B903-266951F1CAA8}"/>
              </a:ext>
            </a:extLst>
          </p:cNvPr>
          <p:cNvCxnSpPr>
            <a:cxnSpLocks/>
          </p:cNvCxnSpPr>
          <p:nvPr/>
        </p:nvCxnSpPr>
        <p:spPr>
          <a:xfrm>
            <a:off x="3849512" y="519288"/>
            <a:ext cx="1363495" cy="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82C2D6-DFCE-F84E-A029-ADB91455FA85}"/>
              </a:ext>
            </a:extLst>
          </p:cNvPr>
          <p:cNvCxnSpPr>
            <a:cxnSpLocks/>
          </p:cNvCxnSpPr>
          <p:nvPr/>
        </p:nvCxnSpPr>
        <p:spPr>
          <a:xfrm>
            <a:off x="3759200" y="1693333"/>
            <a:ext cx="1453807" cy="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534304-43D0-7644-A87F-573CDEDC6AE6}"/>
              </a:ext>
            </a:extLst>
          </p:cNvPr>
          <p:cNvCxnSpPr>
            <a:cxnSpLocks/>
          </p:cNvCxnSpPr>
          <p:nvPr/>
        </p:nvCxnSpPr>
        <p:spPr>
          <a:xfrm>
            <a:off x="3759200" y="2782710"/>
            <a:ext cx="1453807" cy="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187BD9-2B51-7D42-8B02-9C5ACA8E5826}"/>
              </a:ext>
            </a:extLst>
          </p:cNvPr>
          <p:cNvCxnSpPr>
            <a:cxnSpLocks/>
          </p:cNvCxnSpPr>
          <p:nvPr/>
        </p:nvCxnSpPr>
        <p:spPr>
          <a:xfrm>
            <a:off x="3759200" y="4148667"/>
            <a:ext cx="1453807" cy="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DA37FD-7A1C-B64E-8161-B32B2052E34D}"/>
              </a:ext>
            </a:extLst>
          </p:cNvPr>
          <p:cNvCxnSpPr>
            <a:cxnSpLocks/>
          </p:cNvCxnSpPr>
          <p:nvPr/>
        </p:nvCxnSpPr>
        <p:spPr>
          <a:xfrm flipH="1">
            <a:off x="3680179" y="914400"/>
            <a:ext cx="1532828" cy="508000"/>
          </a:xfrm>
          <a:prstGeom prst="straightConnector1">
            <a:avLst/>
          </a:prstGeom>
          <a:ln w="666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6BA588-1347-2942-B5D7-43BAE5B86922}"/>
              </a:ext>
            </a:extLst>
          </p:cNvPr>
          <p:cNvCxnSpPr>
            <a:cxnSpLocks/>
          </p:cNvCxnSpPr>
          <p:nvPr/>
        </p:nvCxnSpPr>
        <p:spPr>
          <a:xfrm flipH="1">
            <a:off x="3680179" y="1936750"/>
            <a:ext cx="1532828" cy="508000"/>
          </a:xfrm>
          <a:prstGeom prst="straightConnector1">
            <a:avLst/>
          </a:prstGeom>
          <a:ln w="666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2F4FC1-AA73-974F-84CF-80245D64042C}"/>
              </a:ext>
            </a:extLst>
          </p:cNvPr>
          <p:cNvCxnSpPr>
            <a:cxnSpLocks/>
          </p:cNvCxnSpPr>
          <p:nvPr/>
        </p:nvCxnSpPr>
        <p:spPr>
          <a:xfrm flipH="1">
            <a:off x="3680179" y="3026127"/>
            <a:ext cx="1532828" cy="825983"/>
          </a:xfrm>
          <a:prstGeom prst="straightConnector1">
            <a:avLst/>
          </a:prstGeom>
          <a:ln w="666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398617"/>
      </p:ext>
    </p:extLst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401</Words>
  <Application>Microsoft Macintosh PowerPoint</Application>
  <PresentationFormat>On-screen Show (16:9)</PresentationFormat>
  <Paragraphs>42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Lato Hairline</vt:lpstr>
      <vt:lpstr>Lato Light</vt:lpstr>
      <vt:lpstr>Eglamour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Kathleen Blake</dc:creator>
  <cp:lastModifiedBy>Stephanie Hill</cp:lastModifiedBy>
  <cp:revision>61</cp:revision>
  <dcterms:modified xsi:type="dcterms:W3CDTF">2020-10-04T16:05:22Z</dcterms:modified>
</cp:coreProperties>
</file>