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313" r:id="rId2"/>
    <p:sldId id="310" r:id="rId3"/>
    <p:sldId id="311" r:id="rId4"/>
    <p:sldId id="296" r:id="rId5"/>
    <p:sldId id="297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20">
          <p15:clr>
            <a:srgbClr val="A4A3A4"/>
          </p15:clr>
        </p15:guide>
        <p15:guide id="2" pos="4250">
          <p15:clr>
            <a:srgbClr val="A4A3A4"/>
          </p15:clr>
        </p15:guide>
        <p15:guide id="3" orient="horz" pos="32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BF0454A-AA8B-47AC-9414-8EDD78774501}">
  <a:tblStyle styleId="{6BF0454A-AA8B-47AC-9414-8EDD7877450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64"/>
    <p:restoredTop sz="94540"/>
  </p:normalViewPr>
  <p:slideViewPr>
    <p:cSldViewPr snapToGrid="0">
      <p:cViewPr varScale="1">
        <p:scale>
          <a:sx n="133" d="100"/>
          <a:sy n="133" d="100"/>
        </p:scale>
        <p:origin x="1008" y="192"/>
      </p:cViewPr>
      <p:guideLst>
        <p:guide orient="horz" pos="2120"/>
        <p:guide pos="4250"/>
        <p:guide orient="horz" pos="32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8669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rectang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 descr="paint_transparent3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3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4297650" y="4447973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999999"/>
                </a:solidFill>
              </a:rPr>
              <a:t>‹#›</a:t>
            </a:fld>
            <a:endParaRPr lang="en">
              <a:solidFill>
                <a:srgbClr val="99999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BDBC-9AC3-9240-AACA-78C8DD3D3D49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2EB4-0646-8D44-BEDA-B096AAFC5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3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1348975"/>
            <a:ext cx="55113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lvl="1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lvl="2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lvl="3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lvl="4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lvl="5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lvl="6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lvl="7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lvl="8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2244400"/>
            <a:ext cx="5511300" cy="260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B7B7B7"/>
              </a:buClr>
              <a:buSzPct val="1000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>
              <a:spcBef>
                <a:spcPts val="480"/>
              </a:spcBef>
              <a:buClr>
                <a:srgbClr val="B7B7B7"/>
              </a:buClr>
              <a:buSzPct val="1000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>
              <a:spcBef>
                <a:spcPts val="480"/>
              </a:spcBef>
              <a:buClr>
                <a:srgbClr val="B7B7B7"/>
              </a:buClr>
              <a:buSzPct val="1000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>
              <a:spcBef>
                <a:spcPts val="360"/>
              </a:spcBef>
              <a:buClr>
                <a:srgbClr val="B7B7B7"/>
              </a:buClr>
              <a:buSzPct val="1000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>
              <a:spcBef>
                <a:spcPts val="360"/>
              </a:spcBef>
              <a:buClr>
                <a:srgbClr val="B7B7B7"/>
              </a:buClr>
              <a:buSzPct val="1000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>
              <a:spcBef>
                <a:spcPts val="360"/>
              </a:spcBef>
              <a:buClr>
                <a:srgbClr val="B7B7B7"/>
              </a:buClr>
              <a:buSzPct val="1000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>
              <a:spcBef>
                <a:spcPts val="360"/>
              </a:spcBef>
              <a:buClr>
                <a:srgbClr val="B7B7B7"/>
              </a:buClr>
              <a:buSzPct val="100000"/>
              <a:buFont typeface="Lato Light"/>
              <a:buChar char="●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>
              <a:spcBef>
                <a:spcPts val="360"/>
              </a:spcBef>
              <a:buClr>
                <a:srgbClr val="B7B7B7"/>
              </a:buClr>
              <a:buSzPct val="1000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>
              <a:spcBef>
                <a:spcPts val="360"/>
              </a:spcBef>
              <a:buClr>
                <a:srgbClr val="B7B7B7"/>
              </a:buClr>
              <a:buSzPct val="1000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805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‹#›</a:t>
            </a:fld>
            <a:endParaRPr lang="en"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60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3152" y="2168576"/>
            <a:ext cx="83417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Williams </a:t>
            </a:r>
            <a:r>
              <a:rPr lang="en-US" sz="3200" i="1" dirty="0"/>
              <a:t>et al. </a:t>
            </a:r>
            <a:r>
              <a:rPr lang="en-US" sz="3200" dirty="0"/>
              <a:t>(1992): study into </a:t>
            </a:r>
          </a:p>
          <a:p>
            <a:pPr algn="ctr"/>
            <a:r>
              <a:rPr lang="en-US" sz="3200" dirty="0"/>
              <a:t>Bizarreness in Dreams and Fantasies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3468" y="854770"/>
            <a:ext cx="7538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The Activation Synthesis Research Study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4978" y="3359271"/>
            <a:ext cx="7044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WORKSHOP &amp; CRITIQUE</a:t>
            </a:r>
          </a:p>
        </p:txBody>
      </p:sp>
    </p:spTree>
    <p:extLst>
      <p:ext uri="{BB962C8B-B14F-4D97-AF65-F5344CB8AC3E}">
        <p14:creationId xmlns:p14="http://schemas.microsoft.com/office/powerpoint/2010/main" val="138993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1153" y="3275476"/>
            <a:ext cx="1914059" cy="1220391"/>
          </a:xfrm>
          <a:prstGeom prst="roundRect">
            <a:avLst/>
          </a:prstGeom>
          <a:solidFill>
            <a:srgbClr val="0DFF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500" b="1" dirty="0">
                <a:solidFill>
                  <a:schemeClr val="tx1"/>
                </a:solidFill>
              </a:rPr>
              <a:t>Progress Step 1</a:t>
            </a:r>
          </a:p>
          <a:p>
            <a:r>
              <a:rPr lang="en-GB" sz="900" u="sng" dirty="0">
                <a:solidFill>
                  <a:schemeClr val="tx1"/>
                </a:solidFill>
              </a:rPr>
              <a:t>EXPLORE &amp; PRESENT: </a:t>
            </a:r>
          </a:p>
          <a:p>
            <a:r>
              <a:rPr lang="en-GB" sz="1000" dirty="0">
                <a:solidFill>
                  <a:schemeClr val="tx1"/>
                </a:solidFill>
              </a:rPr>
              <a:t>Use your understanding from the Masterclass to present the William et al. study in a study chart.</a:t>
            </a:r>
            <a:endParaRPr lang="en-GB" sz="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158143" y="4537472"/>
            <a:ext cx="7245829" cy="539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100" b="1" dirty="0">
                <a:solidFill>
                  <a:schemeClr val="tx1"/>
                </a:solidFill>
              </a:rPr>
              <a:t>Prior Learning: </a:t>
            </a:r>
            <a:r>
              <a:rPr lang="en-GB" sz="1100" dirty="0">
                <a:solidFill>
                  <a:schemeClr val="tx1"/>
                </a:solidFill>
                <a:latin typeface="Arial" charset="0"/>
                <a:cs typeface="Arial" charset="0"/>
              </a:rPr>
              <a:t>understanding the Activation Synthesis Theory (neurobiological explanation of dreaming).</a:t>
            </a:r>
            <a:endParaRPr lang="en-GB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72919" y="57359"/>
            <a:ext cx="3331054" cy="594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100" i="1" u="sng" dirty="0">
                <a:solidFill>
                  <a:schemeClr val="tx1"/>
                </a:solidFill>
              </a:rPr>
              <a:t>Next step: </a:t>
            </a:r>
            <a:r>
              <a:rPr lang="en-GB" sz="1100" i="1" dirty="0">
                <a:solidFill>
                  <a:schemeClr val="tx1"/>
                </a:solidFill>
              </a:rPr>
              <a:t> How can research into dreaming inform us about the ways that sleep disorders can be treated?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52447" y="1999060"/>
            <a:ext cx="1892790" cy="1212380"/>
          </a:xfrm>
          <a:prstGeom prst="roundRect">
            <a:avLst/>
          </a:prstGeom>
          <a:solidFill>
            <a:srgbClr val="FFC7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050" b="1" dirty="0">
                <a:solidFill>
                  <a:schemeClr val="tx1"/>
                </a:solidFill>
              </a:rPr>
              <a:t>Progress Step 2</a:t>
            </a:r>
          </a:p>
          <a:p>
            <a:pPr>
              <a:defRPr/>
            </a:pPr>
            <a:r>
              <a:rPr lang="en-GB" sz="900" u="sng" dirty="0">
                <a:solidFill>
                  <a:schemeClr val="tx1"/>
                </a:solidFill>
              </a:rPr>
              <a:t>EXPLORE &amp; EVALUATE:</a:t>
            </a:r>
          </a:p>
          <a:p>
            <a:pPr>
              <a:defRPr/>
            </a:pPr>
            <a:r>
              <a:rPr lang="en-GB" sz="1000" dirty="0">
                <a:solidFill>
                  <a:schemeClr val="tx1"/>
                </a:solidFill>
              </a:rPr>
              <a:t>Use your understanding from the Masterclass and your knowledge of research to evaluate the limitations of this study.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45237" y="3250324"/>
            <a:ext cx="3446970" cy="1246495"/>
          </a:xfrm>
          <a:prstGeom prst="rect">
            <a:avLst/>
          </a:prstGeom>
          <a:solidFill>
            <a:srgbClr val="C7FFB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200" u="sng" dirty="0">
                <a:latin typeface="+mn-lt"/>
                <a:cs typeface="+mn-cs"/>
              </a:rPr>
              <a:t>Success:</a:t>
            </a:r>
            <a:endParaRPr lang="en-GB" sz="1200" b="1" i="1" u="sng" dirty="0">
              <a:latin typeface="+mn-lt"/>
              <a:cs typeface="+mn-cs"/>
            </a:endParaRPr>
          </a:p>
          <a:p>
            <a:pPr>
              <a:defRPr/>
            </a:pPr>
            <a:r>
              <a:rPr lang="en-GB" sz="1100" dirty="0">
                <a:latin typeface="+mn-lt"/>
                <a:cs typeface="+mn-cs"/>
              </a:rPr>
              <a:t>1. I have outline the background &amp; aim.</a:t>
            </a:r>
          </a:p>
          <a:p>
            <a:pPr>
              <a:defRPr/>
            </a:pPr>
            <a:r>
              <a:rPr lang="en-GB" sz="1100" dirty="0">
                <a:latin typeface="+mn-lt"/>
                <a:cs typeface="+mn-cs"/>
              </a:rPr>
              <a:t>2. I have outlined the research method &amp; sample.</a:t>
            </a:r>
          </a:p>
          <a:p>
            <a:pPr>
              <a:defRPr/>
            </a:pPr>
            <a:r>
              <a:rPr lang="en-GB" sz="1100" dirty="0">
                <a:latin typeface="+mn-lt"/>
                <a:cs typeface="+mn-cs"/>
              </a:rPr>
              <a:t>3. I have explained the procedure (data collection </a:t>
            </a:r>
          </a:p>
          <a:p>
            <a:pPr>
              <a:defRPr/>
            </a:pPr>
            <a:r>
              <a:rPr lang="en-GB" sz="1100" dirty="0">
                <a:latin typeface="+mn-lt"/>
                <a:cs typeface="+mn-cs"/>
              </a:rPr>
              <a:t>&amp; analysis).</a:t>
            </a:r>
          </a:p>
          <a:p>
            <a:pPr>
              <a:defRPr/>
            </a:pPr>
            <a:r>
              <a:rPr lang="en-GB" sz="1100" dirty="0">
                <a:latin typeface="+mn-lt"/>
                <a:cs typeface="+mn-cs"/>
              </a:rPr>
              <a:t>4. I have explained the results and the conclusions.</a:t>
            </a:r>
          </a:p>
          <a:p>
            <a:pPr>
              <a:defRPr/>
            </a:pPr>
            <a:endParaRPr lang="en-GB" sz="800" dirty="0">
              <a:latin typeface="+mn-lt"/>
              <a:cs typeface="+mn-cs"/>
            </a:endParaRPr>
          </a:p>
        </p:txBody>
      </p:sp>
      <p:sp>
        <p:nvSpPr>
          <p:cNvPr id="20486" name="TextBox 12"/>
          <p:cNvSpPr txBox="1">
            <a:spLocks noChangeArrowheads="1"/>
          </p:cNvSpPr>
          <p:nvPr/>
        </p:nvSpPr>
        <p:spPr bwMode="auto">
          <a:xfrm>
            <a:off x="158144" y="24853"/>
            <a:ext cx="3914775" cy="78483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500" b="1" u="sng" dirty="0"/>
              <a:t>New Learning: </a:t>
            </a:r>
            <a:r>
              <a:rPr lang="en-GB" sz="1500" dirty="0"/>
              <a:t>How does Freud’s Theory of Dreaming explain why we dream</a:t>
            </a:r>
            <a:r>
              <a:rPr lang="en-US" sz="1500" i="1" dirty="0"/>
              <a:t>?</a:t>
            </a:r>
            <a:endParaRPr lang="en-GB" sz="1500" dirty="0"/>
          </a:p>
          <a:p>
            <a:pPr eaLnBrk="1" hangingPunct="1"/>
            <a:endParaRPr lang="en-GB" sz="1500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2584657" y="2012721"/>
            <a:ext cx="3445258" cy="1123384"/>
          </a:xfrm>
          <a:prstGeom prst="rect">
            <a:avLst/>
          </a:prstGeom>
          <a:solidFill>
            <a:srgbClr val="FFEFC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200" u="sng" dirty="0">
                <a:latin typeface="+mn-lt"/>
                <a:cs typeface="+mn-cs"/>
              </a:rPr>
              <a:t>Success</a:t>
            </a:r>
          </a:p>
          <a:p>
            <a:pPr marL="228600" indent="-228600">
              <a:buAutoNum type="arabicPeriod"/>
              <a:defRPr/>
            </a:pPr>
            <a:r>
              <a:rPr lang="en-GB" sz="1100" dirty="0">
                <a:latin typeface="+mn-lt"/>
                <a:cs typeface="+mn-cs"/>
              </a:rPr>
              <a:t>Outline THREE limitations of the study.</a:t>
            </a:r>
          </a:p>
          <a:p>
            <a:pPr marL="228600" indent="-228600">
              <a:buAutoNum type="arabicPeriod"/>
              <a:defRPr/>
            </a:pPr>
            <a:r>
              <a:rPr lang="en-GB" sz="1100" dirty="0">
                <a:latin typeface="+mn-lt"/>
                <a:cs typeface="+mn-cs"/>
              </a:rPr>
              <a:t>Each limitation should include:</a:t>
            </a:r>
          </a:p>
          <a:p>
            <a:pPr>
              <a:defRPr/>
            </a:pPr>
            <a:r>
              <a:rPr lang="en-GB" sz="1100" dirty="0">
                <a:latin typeface="+mn-lt"/>
                <a:cs typeface="+mn-cs"/>
              </a:rPr>
              <a:t>      </a:t>
            </a:r>
            <a:r>
              <a:rPr lang="en-GB" sz="1100" b="1" u="sng" dirty="0">
                <a:latin typeface="+mn-lt"/>
                <a:cs typeface="+mn-cs"/>
              </a:rPr>
              <a:t>Point</a:t>
            </a:r>
            <a:r>
              <a:rPr lang="en-GB" sz="1100" dirty="0">
                <a:latin typeface="+mn-lt"/>
                <a:cs typeface="+mn-cs"/>
              </a:rPr>
              <a:t> about what is limited;</a:t>
            </a:r>
          </a:p>
          <a:p>
            <a:pPr>
              <a:defRPr/>
            </a:pPr>
            <a:r>
              <a:rPr lang="en-GB" sz="1100" dirty="0">
                <a:latin typeface="+mn-lt"/>
                <a:cs typeface="+mn-cs"/>
              </a:rPr>
              <a:t>      </a:t>
            </a:r>
            <a:r>
              <a:rPr lang="en-GB" sz="1100" b="1" u="sng" dirty="0">
                <a:latin typeface="+mn-lt"/>
                <a:cs typeface="+mn-cs"/>
              </a:rPr>
              <a:t>Example</a:t>
            </a:r>
            <a:r>
              <a:rPr lang="en-GB" sz="1100" dirty="0">
                <a:latin typeface="+mn-lt"/>
                <a:cs typeface="+mn-cs"/>
              </a:rPr>
              <a:t> from the study (to explain);</a:t>
            </a:r>
          </a:p>
          <a:p>
            <a:pPr>
              <a:defRPr/>
            </a:pPr>
            <a:r>
              <a:rPr lang="en-GB" sz="1100" dirty="0">
                <a:latin typeface="+mn-lt"/>
                <a:cs typeface="+mn-cs"/>
              </a:rPr>
              <a:t>      </a:t>
            </a:r>
            <a:r>
              <a:rPr lang="en-GB" sz="1100" b="1" u="sng" dirty="0">
                <a:latin typeface="+mn-lt"/>
                <a:cs typeface="+mn-cs"/>
              </a:rPr>
              <a:t>Explanation</a:t>
            </a:r>
            <a:r>
              <a:rPr lang="en-GB" sz="1100" dirty="0">
                <a:latin typeface="+mn-lt"/>
                <a:cs typeface="+mn-cs"/>
              </a:rPr>
              <a:t> about why it is a limitation.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17776" y="698999"/>
            <a:ext cx="3081880" cy="1246495"/>
          </a:xfrm>
          <a:prstGeom prst="rect">
            <a:avLst/>
          </a:prstGeom>
          <a:solidFill>
            <a:srgbClr val="FFE7EF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200" u="sng" dirty="0">
                <a:latin typeface="+mn-lt"/>
                <a:cs typeface="+mn-cs"/>
              </a:rPr>
              <a:t>Success</a:t>
            </a:r>
          </a:p>
          <a:p>
            <a:pPr marL="139700" indent="-139700">
              <a:buAutoNum type="arabicPeriod"/>
              <a:defRPr/>
            </a:pPr>
            <a:r>
              <a:rPr lang="en-GB" sz="1050" dirty="0">
                <a:latin typeface="+mn-lt"/>
                <a:cs typeface="+mn-cs"/>
              </a:rPr>
              <a:t>Use the Challenge examples from the teacher to practice using Hobson’s Bizarreness   scale. Code both examples in purple pen. </a:t>
            </a:r>
          </a:p>
          <a:p>
            <a:pPr marL="139700" indent="-139700">
              <a:buAutoNum type="arabicPeriod"/>
              <a:defRPr/>
            </a:pPr>
            <a:r>
              <a:rPr lang="en-GB" sz="1050" dirty="0">
                <a:latin typeface="+mn-lt"/>
                <a:cs typeface="+mn-cs"/>
              </a:rPr>
              <a:t>In pairs/groups, swap your sleep journal around and take time to code each dream using the scale.</a:t>
            </a:r>
          </a:p>
        </p:txBody>
      </p:sp>
      <p:sp>
        <p:nvSpPr>
          <p:cNvPr id="18" name="Up Arrow 17"/>
          <p:cNvSpPr/>
          <p:nvPr/>
        </p:nvSpPr>
        <p:spPr bwMode="auto">
          <a:xfrm>
            <a:off x="183148" y="594123"/>
            <a:ext cx="517922" cy="3888581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z="1800" b="1" dirty="0">
                <a:solidFill>
                  <a:schemeClr val="bg1"/>
                </a:solidFill>
                <a:latin typeface="+mn-lt"/>
                <a:cs typeface="+mn-cs"/>
              </a:rPr>
              <a:t>Learning</a:t>
            </a:r>
          </a:p>
          <a:p>
            <a:pPr>
              <a:defRPr/>
            </a:pPr>
            <a:r>
              <a:rPr lang="en-US" sz="1800" b="1" dirty="0">
                <a:solidFill>
                  <a:schemeClr val="bg1"/>
                </a:solidFill>
                <a:latin typeface="+mn-lt"/>
                <a:cs typeface="+mn-cs"/>
              </a:rPr>
              <a:t> path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33504" y="697193"/>
            <a:ext cx="2056830" cy="1247099"/>
          </a:xfrm>
          <a:prstGeom prst="roundRect">
            <a:avLst/>
          </a:prstGeom>
          <a:solidFill>
            <a:srgbClr val="FF76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1050" dirty="0">
              <a:solidFill>
                <a:schemeClr val="tx1"/>
              </a:solidFill>
              <a:latin typeface="+mj-lt"/>
            </a:endParaRPr>
          </a:p>
          <a:p>
            <a:pPr>
              <a:defRPr/>
            </a:pPr>
            <a:r>
              <a:rPr lang="en-GB" sz="1500" b="1" dirty="0">
                <a:solidFill>
                  <a:schemeClr val="tx1"/>
                </a:solidFill>
              </a:rPr>
              <a:t>Progress Step 3</a:t>
            </a:r>
          </a:p>
          <a:p>
            <a:pPr>
              <a:defRPr/>
            </a:pPr>
            <a:r>
              <a:rPr lang="en-GB" sz="900" u="sng" dirty="0">
                <a:solidFill>
                  <a:schemeClr val="tx1"/>
                </a:solidFill>
              </a:rPr>
              <a:t>EXPLORE &amp; APPLY:  </a:t>
            </a:r>
          </a:p>
          <a:p>
            <a:pPr>
              <a:defRPr/>
            </a:pPr>
            <a:r>
              <a:rPr lang="en-GB" sz="1000" dirty="0">
                <a:solidFill>
                  <a:schemeClr val="tx1"/>
                </a:solidFill>
              </a:rPr>
              <a:t>Use your knowledge of the data analysis method in the study to code the example dreams/fantasies and your peer’s dream journals.</a:t>
            </a:r>
            <a:endParaRPr lang="en-GB" u="sng" dirty="0">
              <a:solidFill>
                <a:schemeClr val="tx1"/>
              </a:solidFill>
            </a:endParaRPr>
          </a:p>
          <a:p>
            <a:pPr>
              <a:defRPr/>
            </a:pPr>
            <a:endParaRPr lang="en-GB" sz="1050" dirty="0"/>
          </a:p>
        </p:txBody>
      </p:sp>
      <p:sp>
        <p:nvSpPr>
          <p:cNvPr id="2" name="Hexagon 1">
            <a:extLst>
              <a:ext uri="{FF2B5EF4-FFF2-40B4-BE49-F238E27FC236}">
                <a16:creationId xmlns:a16="http://schemas.microsoft.com/office/drawing/2014/main" id="{0DFBD82D-80EF-D145-8A2C-05A1C167D842}"/>
              </a:ext>
            </a:extLst>
          </p:cNvPr>
          <p:cNvSpPr/>
          <p:nvPr/>
        </p:nvSpPr>
        <p:spPr>
          <a:xfrm>
            <a:off x="5775526" y="3275066"/>
            <a:ext cx="1633941" cy="1205543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GB" sz="900" dirty="0"/>
            </a:b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DE3FFD-C086-034C-8E03-A70DFBD3B0AB}"/>
              </a:ext>
            </a:extLst>
          </p:cNvPr>
          <p:cNvSpPr txBox="1"/>
          <p:nvPr/>
        </p:nvSpPr>
        <p:spPr>
          <a:xfrm>
            <a:off x="5794682" y="3275066"/>
            <a:ext cx="1499918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394" indent="-102394"/>
            <a:r>
              <a:rPr lang="en-GB" sz="1050" b="1" dirty="0"/>
              <a:t>       CHECKPOINT</a:t>
            </a:r>
          </a:p>
          <a:p>
            <a:pPr marL="102394" indent="-102394" algn="ctr"/>
            <a:r>
              <a:rPr lang="en-GB" sz="1050" b="1" dirty="0"/>
              <a:t>  </a:t>
            </a:r>
            <a:r>
              <a:rPr lang="en-GB" sz="1050" dirty="0"/>
              <a:t>Use the study summary on the webpage to check your study chart. Add improvements in purple pen.</a:t>
            </a:r>
            <a:br>
              <a:rPr lang="en-GB" sz="900" dirty="0"/>
            </a:br>
            <a:r>
              <a:rPr lang="en-GB" sz="900" dirty="0"/>
              <a:t> </a:t>
            </a:r>
            <a:endParaRPr lang="en-US" sz="900" dirty="0"/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C21B0B9D-A471-924F-9FA6-A9BAE5C36B86}"/>
              </a:ext>
            </a:extLst>
          </p:cNvPr>
          <p:cNvSpPr/>
          <p:nvPr/>
        </p:nvSpPr>
        <p:spPr>
          <a:xfrm>
            <a:off x="5654559" y="1971570"/>
            <a:ext cx="1754909" cy="123978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GB" sz="900" dirty="0"/>
            </a:b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F07C7B-1FAC-C44F-A223-757EEC7BB5E0}"/>
              </a:ext>
            </a:extLst>
          </p:cNvPr>
          <p:cNvSpPr txBox="1"/>
          <p:nvPr/>
        </p:nvSpPr>
        <p:spPr>
          <a:xfrm>
            <a:off x="5748370" y="2096077"/>
            <a:ext cx="1676264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394" indent="-102394"/>
            <a:r>
              <a:rPr lang="en-GB" sz="1050" b="1" dirty="0"/>
              <a:t>       CHECKPOINT</a:t>
            </a:r>
            <a:br>
              <a:rPr lang="en-GB" sz="900" dirty="0"/>
            </a:br>
            <a:r>
              <a:rPr lang="en-GB" sz="900" dirty="0"/>
              <a:t> Check your limitation explanations against the models in the textbook or on the webpage. Improve using the purple pen.</a:t>
            </a:r>
            <a:endParaRPr lang="en-US" sz="900" dirty="0"/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DBA71CE5-2BBA-4847-8086-91E464C8A105}"/>
              </a:ext>
            </a:extLst>
          </p:cNvPr>
          <p:cNvSpPr/>
          <p:nvPr/>
        </p:nvSpPr>
        <p:spPr>
          <a:xfrm>
            <a:off x="5703179" y="657369"/>
            <a:ext cx="1707133" cy="122058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GB" sz="900" dirty="0"/>
            </a:b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ECA0BB8-4EC4-F34C-A2C6-3573811C7157}"/>
              </a:ext>
            </a:extLst>
          </p:cNvPr>
          <p:cNvSpPr txBox="1"/>
          <p:nvPr/>
        </p:nvSpPr>
        <p:spPr>
          <a:xfrm>
            <a:off x="5769168" y="689984"/>
            <a:ext cx="1517753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394" indent="-102394" algn="ctr"/>
            <a:r>
              <a:rPr lang="en-GB" sz="1050" b="1" dirty="0"/>
              <a:t>       CHECKPOINT</a:t>
            </a:r>
            <a:br>
              <a:rPr lang="en-GB" sz="900" dirty="0"/>
            </a:br>
            <a:r>
              <a:rPr lang="en-GB" sz="900" dirty="0"/>
              <a:t>Use the calculation from the study (SUM of bizarreness codes divided by number of journal entries) to find the bizarreness density. </a:t>
            </a:r>
            <a:endParaRPr lang="en-US" sz="9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9E47260-A5AB-6B4D-85C7-6968806E649B}"/>
              </a:ext>
            </a:extLst>
          </p:cNvPr>
          <p:cNvSpPr txBox="1"/>
          <p:nvPr/>
        </p:nvSpPr>
        <p:spPr>
          <a:xfrm>
            <a:off x="7540815" y="590915"/>
            <a:ext cx="1437694" cy="40010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b="1" dirty="0"/>
              <a:t>Finished? </a:t>
            </a:r>
          </a:p>
          <a:p>
            <a:endParaRPr lang="en-GB" b="1" dirty="0"/>
          </a:p>
          <a:p>
            <a:r>
              <a:rPr lang="en-GB" dirty="0"/>
              <a:t>Go to the Activation Synthesis Theory and Williams et al. study pages on the website and explore the challenge clips. </a:t>
            </a:r>
          </a:p>
          <a:p>
            <a:endParaRPr lang="en-GB" dirty="0"/>
          </a:p>
          <a:p>
            <a:r>
              <a:rPr lang="en-GB" dirty="0"/>
              <a:t>Make sure that you have also checked your work and improved using PURPLE PEN.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144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41E34F-7E15-6E4F-9C1A-667F4A9969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 algn="ctr" rtl="0">
              <a:spcBef>
                <a:spcPts val="0"/>
              </a:spcBef>
              <a:buNone/>
            </a:pPr>
            <a:fld id="{00000000-1234-1234-1234-123412341234}" type="slidenum">
              <a:rPr lang="en" smtClean="0">
                <a:solidFill>
                  <a:srgbClr val="999999"/>
                </a:solidFill>
              </a:rPr>
              <a:t>3</a:t>
            </a:fld>
            <a:endParaRPr lang="en">
              <a:solidFill>
                <a:srgbClr val="999999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8EE93F-C90C-1547-BBF9-BE1E5952F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997" y="904672"/>
            <a:ext cx="7668006" cy="31411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F112934-F9B8-8749-A4AA-69BE0AA5ACA7}"/>
              </a:ext>
            </a:extLst>
          </p:cNvPr>
          <p:cNvSpPr txBox="1"/>
          <p:nvPr/>
        </p:nvSpPr>
        <p:spPr>
          <a:xfrm>
            <a:off x="737997" y="4045783"/>
            <a:ext cx="2452916" cy="307777"/>
          </a:xfrm>
          <a:prstGeom prst="rect">
            <a:avLst/>
          </a:prstGeom>
          <a:solidFill>
            <a:srgbClr val="FFE7EF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Williams et al. (1992), p. 177</a:t>
            </a:r>
          </a:p>
        </p:txBody>
      </p:sp>
    </p:spTree>
    <p:extLst>
      <p:ext uri="{BB962C8B-B14F-4D97-AF65-F5344CB8AC3E}">
        <p14:creationId xmlns:p14="http://schemas.microsoft.com/office/powerpoint/2010/main" val="504360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740493-0571-6645-8D59-94BD0E39DB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 algn="ctr" rtl="0">
              <a:spcBef>
                <a:spcPts val="0"/>
              </a:spcBef>
              <a:buNone/>
            </a:pPr>
            <a:fld id="{00000000-1234-1234-1234-123412341234}" type="slidenum">
              <a:rPr lang="en" smtClean="0">
                <a:solidFill>
                  <a:srgbClr val="999999"/>
                </a:solidFill>
              </a:rPr>
              <a:t>4</a:t>
            </a:fld>
            <a:endParaRPr lang="en">
              <a:solidFill>
                <a:srgbClr val="999999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AFA564-532A-944E-B322-69A39D7FB602}"/>
              </a:ext>
            </a:extLst>
          </p:cNvPr>
          <p:cNvSpPr txBox="1"/>
          <p:nvPr/>
        </p:nvSpPr>
        <p:spPr>
          <a:xfrm>
            <a:off x="554570" y="339213"/>
            <a:ext cx="429178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BEING THE RESEARCHER</a:t>
            </a:r>
          </a:p>
          <a:p>
            <a:r>
              <a:rPr lang="en-US" sz="1800" dirty="0" err="1"/>
              <a:t>Analysing</a:t>
            </a:r>
            <a:r>
              <a:rPr lang="en-US" sz="1800" dirty="0"/>
              <a:t> Dreams &amp; Fantasies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ECCB1D-DC76-6B45-9D76-C8D85153B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50" y="1277025"/>
            <a:ext cx="79375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84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740493-0571-6645-8D59-94BD0E39DB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 algn="ctr" rtl="0">
              <a:spcBef>
                <a:spcPts val="0"/>
              </a:spcBef>
              <a:buNone/>
            </a:pPr>
            <a:fld id="{00000000-1234-1234-1234-123412341234}" type="slidenum">
              <a:rPr lang="en" smtClean="0">
                <a:solidFill>
                  <a:srgbClr val="999999"/>
                </a:solidFill>
              </a:rPr>
              <a:t>5</a:t>
            </a:fld>
            <a:endParaRPr lang="en">
              <a:solidFill>
                <a:srgbClr val="999999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AFA564-532A-944E-B322-69A39D7FB602}"/>
              </a:ext>
            </a:extLst>
          </p:cNvPr>
          <p:cNvSpPr txBox="1"/>
          <p:nvPr/>
        </p:nvSpPr>
        <p:spPr>
          <a:xfrm>
            <a:off x="554570" y="339213"/>
            <a:ext cx="429178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BEING THE RESEARCHER</a:t>
            </a:r>
          </a:p>
          <a:p>
            <a:r>
              <a:rPr lang="en-US" sz="1800" dirty="0" err="1"/>
              <a:t>Analysing</a:t>
            </a:r>
            <a:r>
              <a:rPr lang="en-US" sz="1800" dirty="0"/>
              <a:t> Dreams &amp; Fantasies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BF0E8A-BC4A-A744-9FB4-F2FDED2F2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570" y="1272973"/>
            <a:ext cx="79121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5058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Eglamou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429</Words>
  <Application>Microsoft Macintosh PowerPoint</Application>
  <PresentationFormat>On-screen Show (16:9)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Lato Hairline</vt:lpstr>
      <vt:lpstr>Lato Light</vt:lpstr>
      <vt:lpstr>Eglamour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Kathleen Blake</dc:creator>
  <cp:lastModifiedBy>Stephanie Hill</cp:lastModifiedBy>
  <cp:revision>47</cp:revision>
  <dcterms:modified xsi:type="dcterms:W3CDTF">2020-10-11T20:04:19Z</dcterms:modified>
</cp:coreProperties>
</file>