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363" r:id="rId2"/>
    <p:sldId id="298" r:id="rId3"/>
    <p:sldId id="299" r:id="rId4"/>
    <p:sldId id="362" r:id="rId5"/>
    <p:sldId id="288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20">
          <p15:clr>
            <a:srgbClr val="A4A3A4"/>
          </p15:clr>
        </p15:guide>
        <p15:guide id="2" pos="425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7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BF0454A-AA8B-47AC-9414-8EDD78774501}">
  <a:tblStyle styleId="{6BF0454A-AA8B-47AC-9414-8EDD7877450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3"/>
    <p:restoredTop sz="94540"/>
  </p:normalViewPr>
  <p:slideViewPr>
    <p:cSldViewPr snapToGrid="0">
      <p:cViewPr varScale="1">
        <p:scale>
          <a:sx n="113" d="100"/>
          <a:sy n="113" d="100"/>
        </p:scale>
        <p:origin x="192" y="504"/>
      </p:cViewPr>
      <p:guideLst>
        <p:guide orient="horz" pos="2120"/>
        <p:guide pos="425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286695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Shape 27" descr="paint_transparent1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1348975"/>
            <a:ext cx="5511300" cy="857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2211825"/>
            <a:ext cx="2675100" cy="2637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6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3293406" y="2211825"/>
            <a:ext cx="2675100" cy="26379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600"/>
            </a:lvl1pPr>
            <a:lvl2pPr lvl="1">
              <a:spcBef>
                <a:spcPts val="0"/>
              </a:spcBef>
              <a:buSzPct val="100000"/>
              <a:defRPr sz="1600"/>
            </a:lvl2pPr>
            <a:lvl3pPr lvl="2">
              <a:spcBef>
                <a:spcPts val="0"/>
              </a:spcBef>
              <a:buSzPct val="100000"/>
              <a:defRPr sz="1600"/>
            </a:lvl3pPr>
            <a:lvl4pPr lvl="3">
              <a:spcBef>
                <a:spcPts val="0"/>
              </a:spcBef>
              <a:buSzPct val="100000"/>
              <a:defRPr sz="1600"/>
            </a:lvl4pPr>
            <a:lvl5pPr lvl="4">
              <a:spcBef>
                <a:spcPts val="0"/>
              </a:spcBef>
              <a:buSzPct val="100000"/>
              <a:defRPr sz="1600"/>
            </a:lvl5pPr>
            <a:lvl6pPr lvl="5">
              <a:spcBef>
                <a:spcPts val="0"/>
              </a:spcBef>
              <a:buSzPct val="100000"/>
              <a:defRPr sz="1600"/>
            </a:lvl6pPr>
            <a:lvl7pPr lvl="6">
              <a:spcBef>
                <a:spcPts val="0"/>
              </a:spcBef>
              <a:buSzPct val="100000"/>
              <a:defRPr sz="1600"/>
            </a:lvl7pPr>
            <a:lvl8pPr lvl="7">
              <a:spcBef>
                <a:spcPts val="0"/>
              </a:spcBef>
              <a:buSzPct val="100000"/>
              <a:defRPr sz="1600"/>
            </a:lvl8pPr>
            <a:lvl9pPr lvl="8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80584" y="4673651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rectang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Shape 51" descr="paint_transparent3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3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4297650" y="4447973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999999"/>
                </a:solidFill>
              </a:rPr>
              <a:t>‹#›</a:t>
            </a:fld>
            <a:endParaRPr lang="en">
              <a:solidFill>
                <a:srgbClr val="999999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1348975"/>
            <a:ext cx="5511300" cy="8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rgbClr val="434343"/>
              </a:buClr>
              <a:buSzPct val="1000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1pPr>
            <a:lvl2pPr lvl="1">
              <a:spcBef>
                <a:spcPts val="0"/>
              </a:spcBef>
              <a:buClr>
                <a:srgbClr val="434343"/>
              </a:buClr>
              <a:buSzPct val="1000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2pPr>
            <a:lvl3pPr lvl="2">
              <a:spcBef>
                <a:spcPts val="0"/>
              </a:spcBef>
              <a:buClr>
                <a:srgbClr val="434343"/>
              </a:buClr>
              <a:buSzPct val="1000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3pPr>
            <a:lvl4pPr lvl="3">
              <a:spcBef>
                <a:spcPts val="0"/>
              </a:spcBef>
              <a:buClr>
                <a:srgbClr val="434343"/>
              </a:buClr>
              <a:buSzPct val="1000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4pPr>
            <a:lvl5pPr lvl="4">
              <a:spcBef>
                <a:spcPts val="0"/>
              </a:spcBef>
              <a:buClr>
                <a:srgbClr val="434343"/>
              </a:buClr>
              <a:buSzPct val="1000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5pPr>
            <a:lvl6pPr lvl="5">
              <a:spcBef>
                <a:spcPts val="0"/>
              </a:spcBef>
              <a:buClr>
                <a:srgbClr val="434343"/>
              </a:buClr>
              <a:buSzPct val="1000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6pPr>
            <a:lvl7pPr lvl="6">
              <a:spcBef>
                <a:spcPts val="0"/>
              </a:spcBef>
              <a:buClr>
                <a:srgbClr val="434343"/>
              </a:buClr>
              <a:buSzPct val="1000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7pPr>
            <a:lvl8pPr lvl="7">
              <a:spcBef>
                <a:spcPts val="0"/>
              </a:spcBef>
              <a:buClr>
                <a:srgbClr val="434343"/>
              </a:buClr>
              <a:buSzPct val="1000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8pPr>
            <a:lvl9pPr lvl="8">
              <a:spcBef>
                <a:spcPts val="0"/>
              </a:spcBef>
              <a:buClr>
                <a:srgbClr val="434343"/>
              </a:buClr>
              <a:buSzPct val="1000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2244400"/>
            <a:ext cx="5511300" cy="260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B7B7B7"/>
              </a:buClr>
              <a:buSzPct val="1000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>
              <a:spcBef>
                <a:spcPts val="480"/>
              </a:spcBef>
              <a:buClr>
                <a:srgbClr val="B7B7B7"/>
              </a:buClr>
              <a:buSzPct val="1000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>
              <a:spcBef>
                <a:spcPts val="480"/>
              </a:spcBef>
              <a:buClr>
                <a:srgbClr val="B7B7B7"/>
              </a:buClr>
              <a:buSzPct val="1000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>
              <a:spcBef>
                <a:spcPts val="360"/>
              </a:spcBef>
              <a:buClr>
                <a:srgbClr val="B7B7B7"/>
              </a:buClr>
              <a:buSzPct val="100000"/>
              <a:buFont typeface="Lato Light"/>
              <a:buChar char="×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>
              <a:spcBef>
                <a:spcPts val="360"/>
              </a:spcBef>
              <a:buClr>
                <a:srgbClr val="B7B7B7"/>
              </a:buClr>
              <a:buSzPct val="100000"/>
              <a:buFont typeface="Lato Light"/>
              <a:buChar char="○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>
              <a:spcBef>
                <a:spcPts val="360"/>
              </a:spcBef>
              <a:buClr>
                <a:srgbClr val="B7B7B7"/>
              </a:buClr>
              <a:buSzPct val="100000"/>
              <a:buFont typeface="Lato Light"/>
              <a:buChar char="■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>
              <a:spcBef>
                <a:spcPts val="360"/>
              </a:spcBef>
              <a:buClr>
                <a:srgbClr val="B7B7B7"/>
              </a:buClr>
              <a:buSzPct val="100000"/>
              <a:buFont typeface="Lato Light"/>
              <a:buChar char="●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>
              <a:spcBef>
                <a:spcPts val="360"/>
              </a:spcBef>
              <a:buClr>
                <a:srgbClr val="B7B7B7"/>
              </a:buClr>
              <a:buSzPct val="100000"/>
              <a:buFont typeface="Lato Light"/>
              <a:buChar char="○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>
              <a:spcBef>
                <a:spcPts val="360"/>
              </a:spcBef>
              <a:buClr>
                <a:srgbClr val="B7B7B7"/>
              </a:buClr>
              <a:buSzPct val="100000"/>
              <a:buFont typeface="Lato Light"/>
              <a:buChar char="■"/>
              <a:defRPr sz="1800">
                <a:solidFill>
                  <a:srgbClr val="666666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80584" y="46736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800">
                <a:solidFill>
                  <a:srgbClr val="FFFFFF"/>
                </a:solidFill>
                <a:latin typeface="Lato Light"/>
                <a:ea typeface="Lato Light"/>
                <a:cs typeface="Lato Light"/>
                <a:sym typeface="Lato Light"/>
              </a:rPr>
              <a:t>‹#›</a:t>
            </a:fld>
            <a:endParaRPr lang="en" sz="1800">
              <a:solidFill>
                <a:srgbClr val="FFFFFF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7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 algn="ctr" rtl="0">
              <a:spcBef>
                <a:spcPts val="0"/>
              </a:spcBef>
              <a:buNone/>
            </a:pPr>
            <a:fld id="{00000000-1234-1234-1234-123412341234}" type="slidenum">
              <a:rPr lang="en" smtClean="0">
                <a:solidFill>
                  <a:srgbClr val="999999"/>
                </a:solidFill>
              </a:rPr>
              <a:t>1</a:t>
            </a:fld>
            <a:endParaRPr lang="en">
              <a:solidFill>
                <a:srgbClr val="999999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30966" y="1374773"/>
            <a:ext cx="6284283" cy="11598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sz="4800" b="1" dirty="0">
                <a:solidFill>
                  <a:schemeClr val="tx1"/>
                </a:solidFill>
              </a:rPr>
              <a:t>Activation Synthesis Theory of Dreaming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08425" y="3029608"/>
            <a:ext cx="34932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FFFFFF"/>
                </a:solidFill>
              </a:rPr>
              <a:t>CRITIQUE</a:t>
            </a:r>
          </a:p>
        </p:txBody>
      </p:sp>
    </p:spTree>
    <p:extLst>
      <p:ext uri="{BB962C8B-B14F-4D97-AF65-F5344CB8AC3E}">
        <p14:creationId xmlns:p14="http://schemas.microsoft.com/office/powerpoint/2010/main" val="3747771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837862E-5B32-4142-8E3B-08D43BACCB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 algn="ctr" rtl="0">
              <a:spcBef>
                <a:spcPts val="0"/>
              </a:spcBef>
              <a:buNone/>
            </a:pPr>
            <a:fld id="{00000000-1234-1234-1234-123412341234}" type="slidenum">
              <a:rPr lang="en" smtClean="0">
                <a:solidFill>
                  <a:srgbClr val="999999"/>
                </a:solidFill>
              </a:rPr>
              <a:t>2</a:t>
            </a:fld>
            <a:endParaRPr lang="en">
              <a:solidFill>
                <a:srgbClr val="999999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425C49-9A6F-F542-AC9E-116375B973BB}"/>
              </a:ext>
            </a:extLst>
          </p:cNvPr>
          <p:cNvSpPr txBox="1"/>
          <p:nvPr/>
        </p:nvSpPr>
        <p:spPr>
          <a:xfrm>
            <a:off x="330200" y="108989"/>
            <a:ext cx="8496300" cy="486287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STARTER QUIZ</a:t>
            </a:r>
          </a:p>
          <a:p>
            <a:pPr algn="ctr"/>
            <a:endParaRPr lang="en-US" sz="2000" b="1" dirty="0"/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000" dirty="0"/>
              <a:t>Name the FIVE key terms for Freud’s Theory of Dreaming (5)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000" dirty="0"/>
              <a:t>What was the aim of Freud’s </a:t>
            </a:r>
            <a:r>
              <a:rPr lang="en-US" sz="2000" b="1" dirty="0"/>
              <a:t>Study</a:t>
            </a:r>
            <a:r>
              <a:rPr lang="en-US" sz="2000" dirty="0"/>
              <a:t> of Dreaming? (1)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000" dirty="0"/>
              <a:t>What research method did Freud use in his study? (1)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000" dirty="0"/>
              <a:t>What conclusion did Freud draw in his study? (3)</a:t>
            </a:r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en-US" sz="2000" dirty="0">
                <a:solidFill>
                  <a:schemeClr val="tx1"/>
                </a:solidFill>
              </a:rPr>
              <a:t>What are the SEVEN key terms that explain the process in the Activation Synthesis Theory of Dreaming? (7)</a:t>
            </a:r>
          </a:p>
          <a:p>
            <a:pPr>
              <a:lnSpc>
                <a:spcPct val="150000"/>
              </a:lnSpc>
            </a:pPr>
            <a:r>
              <a:rPr lang="en-US" sz="2000" i="1" dirty="0">
                <a:solidFill>
                  <a:schemeClr val="tx1"/>
                </a:solidFill>
              </a:rPr>
              <a:t>(a) </a:t>
            </a:r>
            <a:r>
              <a:rPr lang="en-US" sz="2000" i="1" dirty="0">
                <a:solidFill>
                  <a:srgbClr val="FF0000"/>
                </a:solidFill>
              </a:rPr>
              <a:t>e________ s________. </a:t>
            </a:r>
            <a:r>
              <a:rPr lang="en-US" sz="2000" i="1" dirty="0">
                <a:solidFill>
                  <a:schemeClr val="tx1"/>
                </a:solidFill>
              </a:rPr>
              <a:t>(b) </a:t>
            </a:r>
            <a:r>
              <a:rPr lang="en-US" sz="2000" i="1" dirty="0">
                <a:solidFill>
                  <a:srgbClr val="FF0000"/>
                </a:solidFill>
              </a:rPr>
              <a:t>p_________, </a:t>
            </a:r>
            <a:r>
              <a:rPr lang="en-US" sz="2000" i="1" dirty="0">
                <a:solidFill>
                  <a:schemeClr val="tx1"/>
                </a:solidFill>
              </a:rPr>
              <a:t>(c) </a:t>
            </a:r>
            <a:r>
              <a:rPr lang="en-US" sz="2000" i="1" dirty="0">
                <a:solidFill>
                  <a:srgbClr val="FF0000"/>
                </a:solidFill>
              </a:rPr>
              <a:t>b________, </a:t>
            </a:r>
          </a:p>
          <a:p>
            <a:pPr>
              <a:lnSpc>
                <a:spcPct val="150000"/>
              </a:lnSpc>
            </a:pPr>
            <a:r>
              <a:rPr lang="en-US" sz="2000" i="1" dirty="0">
                <a:solidFill>
                  <a:schemeClr val="tx1"/>
                </a:solidFill>
              </a:rPr>
              <a:t>(d) </a:t>
            </a:r>
            <a:r>
              <a:rPr lang="en-US" sz="2000" i="1" dirty="0">
                <a:solidFill>
                  <a:srgbClr val="FF0000"/>
                </a:solidFill>
              </a:rPr>
              <a:t>n________, </a:t>
            </a:r>
            <a:r>
              <a:rPr lang="en-US" sz="2000" i="1" dirty="0">
                <a:solidFill>
                  <a:schemeClr val="tx1"/>
                </a:solidFill>
              </a:rPr>
              <a:t>(e) </a:t>
            </a:r>
            <a:r>
              <a:rPr lang="en-US" sz="2000" i="1" dirty="0">
                <a:solidFill>
                  <a:srgbClr val="FF0000"/>
                </a:solidFill>
              </a:rPr>
              <a:t>l________ s__________, </a:t>
            </a:r>
            <a:r>
              <a:rPr lang="en-US" sz="2000" i="1" dirty="0">
                <a:solidFill>
                  <a:schemeClr val="tx1"/>
                </a:solidFill>
              </a:rPr>
              <a:t>(f)</a:t>
            </a:r>
            <a:r>
              <a:rPr lang="en-US" sz="2000" i="1" dirty="0">
                <a:solidFill>
                  <a:srgbClr val="FF0000"/>
                </a:solidFill>
              </a:rPr>
              <a:t> o______ l________, </a:t>
            </a:r>
          </a:p>
          <a:p>
            <a:pPr>
              <a:lnSpc>
                <a:spcPct val="150000"/>
              </a:lnSpc>
            </a:pPr>
            <a:r>
              <a:rPr lang="en-US" sz="2000" i="1" dirty="0">
                <a:solidFill>
                  <a:schemeClr val="tx1"/>
                </a:solidFill>
              </a:rPr>
              <a:t>(g)</a:t>
            </a:r>
            <a:r>
              <a:rPr lang="en-US" sz="2000" i="1" dirty="0">
                <a:solidFill>
                  <a:srgbClr val="FF0000"/>
                </a:solidFill>
              </a:rPr>
              <a:t> c__________ c________.</a:t>
            </a:r>
            <a:endParaRPr lang="en-US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925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837862E-5B32-4142-8E3B-08D43BACCB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 algn="ctr" rtl="0">
              <a:spcBef>
                <a:spcPts val="0"/>
              </a:spcBef>
              <a:buNone/>
            </a:pPr>
            <a:fld id="{00000000-1234-1234-1234-123412341234}" type="slidenum">
              <a:rPr lang="en" smtClean="0">
                <a:solidFill>
                  <a:srgbClr val="999999"/>
                </a:solidFill>
              </a:rPr>
              <a:t>3</a:t>
            </a:fld>
            <a:endParaRPr lang="en">
              <a:solidFill>
                <a:srgbClr val="999999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425C49-9A6F-F542-AC9E-116375B973BB}"/>
              </a:ext>
            </a:extLst>
          </p:cNvPr>
          <p:cNvSpPr txBox="1"/>
          <p:nvPr/>
        </p:nvSpPr>
        <p:spPr>
          <a:xfrm>
            <a:off x="330200" y="136284"/>
            <a:ext cx="8496300" cy="49552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STARTER QUIZ</a:t>
            </a:r>
          </a:p>
          <a:p>
            <a:pPr algn="ctr"/>
            <a:endParaRPr lang="en-US" sz="800" b="1" dirty="0"/>
          </a:p>
          <a:p>
            <a:r>
              <a:rPr lang="en-US" sz="1800" dirty="0"/>
              <a:t>1. Name the FIVE key terms for Freud’s Theory of Dreaming (5)</a:t>
            </a:r>
          </a:p>
          <a:p>
            <a:r>
              <a:rPr lang="en-US" sz="1800" i="1" dirty="0">
                <a:solidFill>
                  <a:srgbClr val="FF0000"/>
                </a:solidFill>
              </a:rPr>
              <a:t>Unconscious, Repression, Wish Fulfilment, Manifest Content, Latent Content</a:t>
            </a:r>
          </a:p>
          <a:p>
            <a:r>
              <a:rPr lang="en-US" sz="1800" dirty="0"/>
              <a:t>2. What was the aim of Freud’s </a:t>
            </a:r>
            <a:r>
              <a:rPr lang="en-US" sz="1800" b="1" dirty="0"/>
              <a:t>Study</a:t>
            </a:r>
            <a:r>
              <a:rPr lang="en-US" sz="1800" dirty="0"/>
              <a:t> of Dreaming? (1)</a:t>
            </a:r>
          </a:p>
          <a:p>
            <a:r>
              <a:rPr lang="en-US" sz="1800" i="1" dirty="0">
                <a:solidFill>
                  <a:srgbClr val="FF0000"/>
                </a:solidFill>
              </a:rPr>
              <a:t>Freud wanted to try to explain and treat </a:t>
            </a:r>
            <a:r>
              <a:rPr lang="en-US" sz="1800" i="1" dirty="0" err="1">
                <a:solidFill>
                  <a:srgbClr val="FF0000"/>
                </a:solidFill>
              </a:rPr>
              <a:t>Wolfman’s</a:t>
            </a:r>
            <a:r>
              <a:rPr lang="en-US" sz="1800" i="1" dirty="0">
                <a:solidFill>
                  <a:srgbClr val="FF0000"/>
                </a:solidFill>
              </a:rPr>
              <a:t> psychological problems through dream analysis.</a:t>
            </a:r>
            <a:endParaRPr lang="en-US" sz="1800" dirty="0"/>
          </a:p>
          <a:p>
            <a:r>
              <a:rPr lang="en-US" sz="1800" dirty="0"/>
              <a:t>4. What research method &amp; design did Freud use in his study? (2)</a:t>
            </a:r>
          </a:p>
          <a:p>
            <a:r>
              <a:rPr lang="en-US" sz="1800" i="1" dirty="0">
                <a:solidFill>
                  <a:srgbClr val="FF0000"/>
                </a:solidFill>
              </a:rPr>
              <a:t>Longitudinal CASE STUDY using interviews  - BONUS mark</a:t>
            </a:r>
          </a:p>
          <a:p>
            <a:r>
              <a:rPr lang="en-US" sz="1800" dirty="0"/>
              <a:t>5. What conclusion did Freud draw in his study? (3)</a:t>
            </a:r>
          </a:p>
          <a:p>
            <a:r>
              <a:rPr lang="en-US" sz="1800" i="1" dirty="0">
                <a:solidFill>
                  <a:srgbClr val="FF0000"/>
                </a:solidFill>
              </a:rPr>
              <a:t>The </a:t>
            </a:r>
            <a:r>
              <a:rPr lang="en-US" sz="1800" b="1" i="1" dirty="0">
                <a:solidFill>
                  <a:srgbClr val="FF0000"/>
                </a:solidFill>
              </a:rPr>
              <a:t>unconscious mind can have a significant effect on </a:t>
            </a:r>
            <a:r>
              <a:rPr lang="en-US" sz="1800" b="1" i="1" dirty="0" err="1">
                <a:solidFill>
                  <a:srgbClr val="FF0000"/>
                </a:solidFill>
              </a:rPr>
              <a:t>behaviour</a:t>
            </a:r>
            <a:r>
              <a:rPr lang="en-US" sz="1800" b="1" i="1" dirty="0">
                <a:solidFill>
                  <a:srgbClr val="FF0000"/>
                </a:solidFill>
              </a:rPr>
              <a:t>. (1) </a:t>
            </a:r>
            <a:r>
              <a:rPr lang="en-US" sz="1800" i="1" dirty="0">
                <a:solidFill>
                  <a:srgbClr val="FF0000"/>
                </a:solidFill>
              </a:rPr>
              <a:t>Shows the process of repression, (1) where traumatic events are pushed into the unconscious mind as a safety mechanism but find their way back into the conscious through dreams. (1)</a:t>
            </a:r>
          </a:p>
          <a:p>
            <a:r>
              <a:rPr lang="en-US" sz="1800" dirty="0">
                <a:solidFill>
                  <a:schemeClr val="tx1"/>
                </a:solidFill>
              </a:rPr>
              <a:t>6. What are the SEVEN key terms that explain the process in the Activation Synthesis Theory of Dreaming? (7)</a:t>
            </a:r>
          </a:p>
          <a:p>
            <a:r>
              <a:rPr lang="en-US" sz="1800" i="1" dirty="0">
                <a:solidFill>
                  <a:srgbClr val="FF0000"/>
                </a:solidFill>
              </a:rPr>
              <a:t>(a) Electrical signals, (b) pons, (c) brainstem, (d) neurons, (e) limbic system, </a:t>
            </a:r>
          </a:p>
          <a:p>
            <a:r>
              <a:rPr lang="en-US" sz="1800" i="1" dirty="0">
                <a:solidFill>
                  <a:srgbClr val="FF0000"/>
                </a:solidFill>
              </a:rPr>
              <a:t>(f) occipital lobe, (g) cerebral cortex</a:t>
            </a:r>
            <a:endParaRPr lang="en-US" sz="20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91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B254C-F4C0-1244-B8B0-FA9CF7B32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650" y="293775"/>
            <a:ext cx="5511300" cy="857400"/>
          </a:xfrm>
        </p:spPr>
        <p:txBody>
          <a:bodyPr/>
          <a:lstStyle/>
          <a:p>
            <a:r>
              <a:rPr lang="en-US" sz="4000" dirty="0"/>
              <a:t>Extended Response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A6F44B-405E-9B40-A52A-7E9BC0C66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151175"/>
            <a:ext cx="5511300" cy="1038869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Now it is over to you to demonstrate your knowledge and skills for the Activation Synthesis Theory!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B846F2-816D-394C-A0B3-EE0073EB76C1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57200" y="2190044"/>
            <a:ext cx="5511306" cy="2456481"/>
          </a:xfrm>
        </p:spPr>
        <p:txBody>
          <a:bodyPr/>
          <a:lstStyle/>
          <a:p>
            <a:pPr>
              <a:buNone/>
            </a:pPr>
            <a:r>
              <a:rPr lang="en-GB" dirty="0">
                <a:solidFill>
                  <a:srgbClr val="FF0000"/>
                </a:solidFill>
              </a:rPr>
              <a:t>ON LINED PAPER</a:t>
            </a:r>
          </a:p>
          <a:p>
            <a:pPr>
              <a:buNone/>
            </a:pPr>
            <a:endParaRPr lang="en-GB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b="1" dirty="0">
                <a:solidFill>
                  <a:schemeClr val="tx1"/>
                </a:solidFill>
              </a:rPr>
              <a:t>Describe</a:t>
            </a:r>
            <a:r>
              <a:rPr lang="en-GB" dirty="0">
                <a:solidFill>
                  <a:schemeClr val="tx1"/>
                </a:solidFill>
              </a:rPr>
              <a:t> the </a:t>
            </a:r>
            <a:r>
              <a:rPr lang="en-GB" b="1" dirty="0">
                <a:solidFill>
                  <a:schemeClr val="tx1"/>
                </a:solidFill>
              </a:rPr>
              <a:t>Activation Synthesis theory of drea</a:t>
            </a:r>
            <a:r>
              <a:rPr lang="en-GB" dirty="0">
                <a:solidFill>
                  <a:schemeClr val="tx1"/>
                </a:solidFill>
              </a:rPr>
              <a:t>ming.  [6 marks]</a:t>
            </a:r>
          </a:p>
          <a:p>
            <a:pPr>
              <a:buNone/>
            </a:pPr>
            <a:endParaRPr lang="en-GB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GB" b="1" dirty="0">
                <a:solidFill>
                  <a:schemeClr val="tx1"/>
                </a:solidFill>
              </a:rPr>
              <a:t>Evaluate</a:t>
            </a:r>
            <a:r>
              <a:rPr lang="en-GB" dirty="0">
                <a:solidFill>
                  <a:schemeClr val="tx1"/>
                </a:solidFill>
              </a:rPr>
              <a:t> the </a:t>
            </a:r>
            <a:r>
              <a:rPr lang="en-GB" b="1" dirty="0">
                <a:solidFill>
                  <a:schemeClr val="tx1"/>
                </a:solidFill>
              </a:rPr>
              <a:t>Activation Synthesis theory of dreaming</a:t>
            </a:r>
            <a:r>
              <a:rPr lang="en-GB" dirty="0">
                <a:solidFill>
                  <a:schemeClr val="tx1"/>
                </a:solidFill>
              </a:rPr>
              <a:t> by outlining </a:t>
            </a:r>
            <a:r>
              <a:rPr lang="en-GB" b="1" dirty="0">
                <a:solidFill>
                  <a:schemeClr val="tx1"/>
                </a:solidFill>
              </a:rPr>
              <a:t>TWO limitations</a:t>
            </a:r>
            <a:r>
              <a:rPr lang="en-GB" dirty="0">
                <a:solidFill>
                  <a:schemeClr val="tx1"/>
                </a:solidFill>
              </a:rPr>
              <a:t> in the way it explains sleep and dreaming. (4 marks)</a:t>
            </a:r>
          </a:p>
          <a:p>
            <a:pPr>
              <a:buNone/>
            </a:pPr>
            <a:endParaRPr lang="en-GB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5" name="6-point Star 4">
            <a:extLst>
              <a:ext uri="{FF2B5EF4-FFF2-40B4-BE49-F238E27FC236}">
                <a16:creationId xmlns:a16="http://schemas.microsoft.com/office/drawing/2014/main" id="{67F2C6CA-BABB-A140-85F4-1256E6B6C1AB}"/>
              </a:ext>
            </a:extLst>
          </p:cNvPr>
          <p:cNvSpPr/>
          <p:nvPr/>
        </p:nvSpPr>
        <p:spPr>
          <a:xfrm rot="865840">
            <a:off x="7479699" y="3389493"/>
            <a:ext cx="1494679" cy="1615832"/>
          </a:xfrm>
          <a:prstGeom prst="star6">
            <a:avLst/>
          </a:prstGeom>
          <a:solidFill>
            <a:srgbClr val="B97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28F59C-86A9-6346-82F6-A30BDF85CB25}"/>
              </a:ext>
            </a:extLst>
          </p:cNvPr>
          <p:cNvSpPr txBox="1"/>
          <p:nvPr/>
        </p:nvSpPr>
        <p:spPr>
          <a:xfrm rot="961855">
            <a:off x="7605441" y="3623360"/>
            <a:ext cx="12601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000" b="1" dirty="0"/>
          </a:p>
          <a:p>
            <a:pPr algn="ctr"/>
            <a:r>
              <a:rPr lang="en-US" sz="1000" b="1" dirty="0"/>
              <a:t>Finished? Turn over for the </a:t>
            </a:r>
          </a:p>
          <a:p>
            <a:pPr algn="ctr"/>
            <a:r>
              <a:rPr lang="en-US" sz="1000" b="1" dirty="0"/>
              <a:t>PSYCHOLOGY SUPER CHALLENGE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9F07CA-56F1-1E46-9196-43B53220170F}"/>
              </a:ext>
            </a:extLst>
          </p:cNvPr>
          <p:cNvSpPr/>
          <p:nvPr/>
        </p:nvSpPr>
        <p:spPr>
          <a:xfrm>
            <a:off x="7776130" y="-21771"/>
            <a:ext cx="1367870" cy="119812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Describe theories/studies in psychology using most/all the 'expert key terms’.</a:t>
            </a:r>
          </a:p>
          <a:p>
            <a:pPr algn="ctr"/>
            <a:endParaRPr lang="en-US" sz="1050" dirty="0"/>
          </a:p>
        </p:txBody>
      </p:sp>
      <p:pic>
        <p:nvPicPr>
          <p:cNvPr id="9" name="Picture 8" descr="A close up of a sign&#10;&#10;Description automatically generated">
            <a:extLst>
              <a:ext uri="{FF2B5EF4-FFF2-40B4-BE49-F238E27FC236}">
                <a16:creationId xmlns:a16="http://schemas.microsoft.com/office/drawing/2014/main" id="{E1240B57-3C0D-A149-AC23-63FA4AE9E98F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75000"/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32043">
            <a:off x="8299073" y="835655"/>
            <a:ext cx="347101" cy="317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395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649" y="293060"/>
            <a:ext cx="7264517" cy="857400"/>
          </a:xfrm>
        </p:spPr>
        <p:txBody>
          <a:bodyPr/>
          <a:lstStyle/>
          <a:p>
            <a:r>
              <a:rPr lang="en-GB" sz="2800" b="1" dirty="0">
                <a:solidFill>
                  <a:srgbClr val="0070C0"/>
                </a:solidFill>
              </a:rPr>
              <a:t>Reductionism</a:t>
            </a:r>
            <a:r>
              <a:rPr lang="en-GB" sz="2800" b="1" dirty="0"/>
              <a:t> </a:t>
            </a:r>
            <a:r>
              <a:rPr lang="en-GB" sz="2800" dirty="0"/>
              <a:t>versus</a:t>
            </a:r>
            <a:r>
              <a:rPr lang="en-GB" sz="2800" b="1" dirty="0"/>
              <a:t> </a:t>
            </a:r>
            <a:r>
              <a:rPr lang="en-GB" sz="2800" b="1" dirty="0">
                <a:solidFill>
                  <a:srgbClr val="FF0000"/>
                </a:solidFill>
              </a:rPr>
              <a:t>Holism</a:t>
            </a:r>
            <a:br>
              <a:rPr lang="en-GB" sz="4000" b="1" dirty="0"/>
            </a:br>
            <a:r>
              <a:rPr lang="en-GB" sz="2000" b="1" dirty="0"/>
              <a:t>Synoptic Task</a:t>
            </a:r>
            <a:endParaRPr lang="en-US" sz="2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6649" y="1150460"/>
            <a:ext cx="6248400" cy="3554325"/>
          </a:xfrm>
        </p:spPr>
        <p:txBody>
          <a:bodyPr/>
          <a:lstStyle/>
          <a:p>
            <a:pPr marL="342900" indent="-342900">
              <a:buAutoNum type="arabicParenBoth"/>
            </a:pPr>
            <a:r>
              <a:rPr lang="en-GB" sz="1800" dirty="0">
                <a:solidFill>
                  <a:schemeClr val="tx1"/>
                </a:solidFill>
              </a:rPr>
              <a:t>Apply the reductionism debate to other theories we have looked at so far. Rank them in terms of a reductionism/holism continuum.</a:t>
            </a:r>
          </a:p>
          <a:p>
            <a:pPr>
              <a:buNone/>
            </a:pPr>
            <a:endParaRPr lang="en-GB" sz="1800" dirty="0">
              <a:solidFill>
                <a:schemeClr val="tx1"/>
              </a:solidFill>
            </a:endParaRPr>
          </a:p>
          <a:p>
            <a:pPr>
              <a:buNone/>
            </a:pPr>
            <a:endParaRPr lang="en-GB" sz="18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GB" sz="1800" dirty="0">
                <a:solidFill>
                  <a:schemeClr val="tx1"/>
                </a:solidFill>
              </a:rPr>
              <a:t>(2) Use your knowledge and understanding from across the psychology course to explain how far you agree with the following viewpoint:</a:t>
            </a:r>
          </a:p>
          <a:p>
            <a:pPr>
              <a:buNone/>
            </a:pPr>
            <a:r>
              <a:rPr lang="en-GB" sz="1800" b="1" i="1" dirty="0">
                <a:solidFill>
                  <a:srgbClr val="7030A0"/>
                </a:solidFill>
              </a:rPr>
              <a:t>“Often the simplest explanation is the best.”</a:t>
            </a:r>
          </a:p>
          <a:p>
            <a:pPr>
              <a:buNone/>
            </a:pPr>
            <a:endParaRPr lang="en-GB" sz="18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GB" sz="1800" dirty="0">
                <a:solidFill>
                  <a:schemeClr val="tx1"/>
                </a:solidFill>
              </a:rPr>
              <a:t>In your answer you should refer to the </a:t>
            </a:r>
            <a:r>
              <a:rPr lang="en-GB" sz="1800" u="sng" dirty="0">
                <a:solidFill>
                  <a:schemeClr val="tx1"/>
                </a:solidFill>
              </a:rPr>
              <a:t>activation synthesis theory of dreaming </a:t>
            </a:r>
            <a:r>
              <a:rPr lang="en-GB" sz="1800" dirty="0">
                <a:solidFill>
                  <a:schemeClr val="tx1"/>
                </a:solidFill>
              </a:rPr>
              <a:t>and at least one </a:t>
            </a:r>
            <a:r>
              <a:rPr lang="en-GB" sz="1800" u="sng" dirty="0">
                <a:solidFill>
                  <a:schemeClr val="tx1"/>
                </a:solidFill>
              </a:rPr>
              <a:t>different</a:t>
            </a:r>
            <a:r>
              <a:rPr lang="en-GB" sz="1800" dirty="0">
                <a:solidFill>
                  <a:schemeClr val="tx1"/>
                </a:solidFill>
              </a:rPr>
              <a:t> area of psychology you have studied. [13]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8C3C673-A0C8-1E4D-9FC2-2AF6284F4206}"/>
              </a:ext>
            </a:extLst>
          </p:cNvPr>
          <p:cNvCxnSpPr>
            <a:cxnSpLocks/>
          </p:cNvCxnSpPr>
          <p:nvPr/>
        </p:nvCxnSpPr>
        <p:spPr>
          <a:xfrm>
            <a:off x="519289" y="2449690"/>
            <a:ext cx="712187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23167DF6-DB9D-C24B-BF8C-21C8A637C899}"/>
              </a:ext>
            </a:extLst>
          </p:cNvPr>
          <p:cNvSpPr txBox="1">
            <a:spLocks/>
          </p:cNvSpPr>
          <p:nvPr/>
        </p:nvSpPr>
        <p:spPr>
          <a:xfrm>
            <a:off x="474133" y="1855237"/>
            <a:ext cx="7264517" cy="8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ct val="100000"/>
              <a:buFont typeface="Lato Hairline"/>
              <a:buNone/>
              <a:defRPr sz="4800" b="0" i="0" u="none" strike="noStrike" cap="none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1pPr>
            <a:lvl2pPr lvl="1">
              <a:spcBef>
                <a:spcPts val="0"/>
              </a:spcBef>
              <a:buClr>
                <a:srgbClr val="434343"/>
              </a:buClr>
              <a:buSzPct val="1000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2pPr>
            <a:lvl3pPr lvl="2">
              <a:spcBef>
                <a:spcPts val="0"/>
              </a:spcBef>
              <a:buClr>
                <a:srgbClr val="434343"/>
              </a:buClr>
              <a:buSzPct val="1000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3pPr>
            <a:lvl4pPr lvl="3">
              <a:spcBef>
                <a:spcPts val="0"/>
              </a:spcBef>
              <a:buClr>
                <a:srgbClr val="434343"/>
              </a:buClr>
              <a:buSzPct val="1000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4pPr>
            <a:lvl5pPr lvl="4">
              <a:spcBef>
                <a:spcPts val="0"/>
              </a:spcBef>
              <a:buClr>
                <a:srgbClr val="434343"/>
              </a:buClr>
              <a:buSzPct val="1000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5pPr>
            <a:lvl6pPr lvl="5">
              <a:spcBef>
                <a:spcPts val="0"/>
              </a:spcBef>
              <a:buClr>
                <a:srgbClr val="434343"/>
              </a:buClr>
              <a:buSzPct val="1000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6pPr>
            <a:lvl7pPr lvl="6">
              <a:spcBef>
                <a:spcPts val="0"/>
              </a:spcBef>
              <a:buClr>
                <a:srgbClr val="434343"/>
              </a:buClr>
              <a:buSzPct val="1000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7pPr>
            <a:lvl8pPr lvl="7">
              <a:spcBef>
                <a:spcPts val="0"/>
              </a:spcBef>
              <a:buClr>
                <a:srgbClr val="434343"/>
              </a:buClr>
              <a:buSzPct val="1000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8pPr>
            <a:lvl9pPr lvl="8">
              <a:spcBef>
                <a:spcPts val="0"/>
              </a:spcBef>
              <a:buClr>
                <a:srgbClr val="434343"/>
              </a:buClr>
              <a:buSzPct val="100000"/>
              <a:buFont typeface="Lato Hairline"/>
              <a:buNone/>
              <a:defRPr sz="4800">
                <a:solidFill>
                  <a:srgbClr val="434343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9pPr>
          </a:lstStyle>
          <a:p>
            <a:r>
              <a:rPr lang="en-GB" sz="1800" b="1" dirty="0">
                <a:solidFill>
                  <a:srgbClr val="0070C0"/>
                </a:solidFill>
              </a:rPr>
              <a:t>Reductionism</a:t>
            </a:r>
            <a:r>
              <a:rPr lang="en-GB" sz="1800" b="1" dirty="0"/>
              <a:t> 					       </a:t>
            </a:r>
            <a:r>
              <a:rPr lang="en-GB" sz="1800" b="1" dirty="0">
                <a:solidFill>
                  <a:srgbClr val="FF0000"/>
                </a:solidFill>
              </a:rPr>
              <a:t>Holism</a:t>
            </a:r>
            <a:br>
              <a:rPr lang="en-GB" sz="2800" b="1" dirty="0"/>
            </a:br>
            <a:endParaRPr lang="en-US" sz="1400" b="1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DAA2672-2E55-4242-BCA5-8010ED28692A}"/>
              </a:ext>
            </a:extLst>
          </p:cNvPr>
          <p:cNvCxnSpPr/>
          <p:nvPr/>
        </p:nvCxnSpPr>
        <p:spPr>
          <a:xfrm>
            <a:off x="2223911" y="2283937"/>
            <a:ext cx="4131733" cy="0"/>
          </a:xfrm>
          <a:prstGeom prst="straightConnector1">
            <a:avLst/>
          </a:prstGeom>
          <a:ln w="66675">
            <a:gradFill flip="none" rotWithShape="1">
              <a:gsLst>
                <a:gs pos="0">
                  <a:srgbClr val="FF0000"/>
                </a:gs>
                <a:gs pos="69000">
                  <a:schemeClr val="accent1">
                    <a:lumMod val="97000"/>
                    <a:lumOff val="3000"/>
                  </a:schemeClr>
                </a:gs>
                <a:gs pos="100000">
                  <a:srgbClr val="0070C0"/>
                </a:gs>
              </a:gsLst>
              <a:path path="circle">
                <a:fillToRect l="100000" t="100000"/>
              </a:path>
              <a:tileRect r="-100000" b="-100000"/>
            </a:gra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6-point Star 3">
            <a:extLst>
              <a:ext uri="{FF2B5EF4-FFF2-40B4-BE49-F238E27FC236}">
                <a16:creationId xmlns:a16="http://schemas.microsoft.com/office/drawing/2014/main" id="{BDCCEB6D-BAF1-3446-BECD-CF286BF91435}"/>
              </a:ext>
            </a:extLst>
          </p:cNvPr>
          <p:cNvSpPr/>
          <p:nvPr/>
        </p:nvSpPr>
        <p:spPr>
          <a:xfrm rot="865840">
            <a:off x="7302557" y="42679"/>
            <a:ext cx="1693333" cy="1990877"/>
          </a:xfrm>
          <a:prstGeom prst="star6">
            <a:avLst/>
          </a:prstGeom>
          <a:solidFill>
            <a:srgbClr val="B97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ABEA1D-BE54-774E-AB4C-800F2627DB59}"/>
              </a:ext>
            </a:extLst>
          </p:cNvPr>
          <p:cNvSpPr txBox="1"/>
          <p:nvPr/>
        </p:nvSpPr>
        <p:spPr>
          <a:xfrm rot="961855">
            <a:off x="7291945" y="668785"/>
            <a:ext cx="17145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PSYCHOLOGY SUPER CHALLENGE</a:t>
            </a:r>
          </a:p>
        </p:txBody>
      </p:sp>
    </p:spTree>
    <p:extLst>
      <p:ext uri="{BB962C8B-B14F-4D97-AF65-F5344CB8AC3E}">
        <p14:creationId xmlns:p14="http://schemas.microsoft.com/office/powerpoint/2010/main" val="2903442682"/>
      </p:ext>
    </p:extLst>
  </p:cSld>
  <p:clrMapOvr>
    <a:masterClrMapping/>
  </p:clrMapOvr>
</p:sld>
</file>

<file path=ppt/theme/theme1.xml><?xml version="1.0" encoding="utf-8"?>
<a:theme xmlns:a="http://schemas.openxmlformats.org/drawingml/2006/main" name="Eglamou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1792</TotalTime>
  <Words>522</Words>
  <Application>Microsoft Macintosh PowerPoint</Application>
  <PresentationFormat>On-screen Show (16:9)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Lato Hairline</vt:lpstr>
      <vt:lpstr>Lato Light</vt:lpstr>
      <vt:lpstr>Eglamour template</vt:lpstr>
      <vt:lpstr>PowerPoint Presentation</vt:lpstr>
      <vt:lpstr>PowerPoint Presentation</vt:lpstr>
      <vt:lpstr>PowerPoint Presentation</vt:lpstr>
      <vt:lpstr>Extended Response</vt:lpstr>
      <vt:lpstr>Reductionism versus Holism Synoptic Task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Kathleen Blake</dc:creator>
  <cp:lastModifiedBy>Stephanie Hill</cp:lastModifiedBy>
  <cp:revision>68</cp:revision>
  <dcterms:modified xsi:type="dcterms:W3CDTF">2020-10-11T19:43:29Z</dcterms:modified>
</cp:coreProperties>
</file>