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65" r:id="rId2"/>
    <p:sldId id="266" r:id="rId3"/>
    <p:sldId id="257" r:id="rId4"/>
    <p:sldId id="258" r:id="rId5"/>
    <p:sldId id="278" r:id="rId6"/>
    <p:sldId id="259" r:id="rId7"/>
    <p:sldId id="261" r:id="rId8"/>
    <p:sldId id="262" r:id="rId9"/>
    <p:sldId id="263" r:id="rId10"/>
    <p:sldId id="264" r:id="rId11"/>
    <p:sldId id="274" r:id="rId12"/>
    <p:sldId id="269" r:id="rId13"/>
    <p:sldId id="270" r:id="rId14"/>
    <p:sldId id="280" r:id="rId15"/>
    <p:sldId id="287" r:id="rId16"/>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4B8"/>
    <a:srgbClr val="E4B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1" autoAdjust="0"/>
    <p:restoredTop sz="94660"/>
  </p:normalViewPr>
  <p:slideViewPr>
    <p:cSldViewPr snapToGrid="0">
      <p:cViewPr varScale="1">
        <p:scale>
          <a:sx n="107" d="100"/>
          <a:sy n="107" d="100"/>
        </p:scale>
        <p:origin x="664" y="1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3E3E7A76-5C59-4F86-909C-EB48567DE7BA}" type="datetimeFigureOut">
              <a:rPr lang="en-GB" smtClean="0"/>
              <a:t>10/09/2020</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B761051-C575-4AB8-B936-CCF1A29D773B}" type="slidenum">
              <a:rPr lang="en-GB" smtClean="0"/>
              <a:t>‹#›</a:t>
            </a:fld>
            <a:endParaRPr lang="en-GB"/>
          </a:p>
        </p:txBody>
      </p:sp>
    </p:spTree>
    <p:extLst>
      <p:ext uri="{BB962C8B-B14F-4D97-AF65-F5344CB8AC3E}">
        <p14:creationId xmlns:p14="http://schemas.microsoft.com/office/powerpoint/2010/main" val="3697010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F98FCA5E-ABE4-264B-81D9-369233EEFB65}" type="datetimeFigureOut">
              <a:rPr lang="en-US" smtClean="0"/>
              <a:t>9/10/20</a:t>
            </a:fld>
            <a:endParaRPr lang="en-US"/>
          </a:p>
        </p:txBody>
      </p:sp>
      <p:sp>
        <p:nvSpPr>
          <p:cNvPr id="4" name="Slide Image Placeholder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589F617C-9C26-9149-B7C1-F879632B5C05}" type="slidenum">
              <a:rPr lang="en-US" smtClean="0"/>
              <a:t>‹#›</a:t>
            </a:fld>
            <a:endParaRPr lang="en-US"/>
          </a:p>
        </p:txBody>
      </p:sp>
    </p:spTree>
    <p:extLst>
      <p:ext uri="{BB962C8B-B14F-4D97-AF65-F5344CB8AC3E}">
        <p14:creationId xmlns:p14="http://schemas.microsoft.com/office/powerpoint/2010/main" val="2027174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6" y="1828800"/>
            <a:ext cx="4098175" cy="3177380"/>
          </a:xfrm>
        </p:spPr>
        <p:txBody>
          <a:bodyPr anchor="b">
            <a:normAutofit/>
          </a:bodyPr>
          <a:lstStyle>
            <a:lvl1pPr algn="l">
              <a:lnSpc>
                <a:spcPct val="80000"/>
              </a:lnSpc>
              <a:defRPr sz="405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6" y="5181600"/>
            <a:ext cx="4098175" cy="685800"/>
          </a:xfrm>
        </p:spPr>
        <p:txBody>
          <a:bodyPr>
            <a:normAutofit/>
          </a:bodyPr>
          <a:lstStyle>
            <a:lvl1pPr marL="0" indent="0" algn="l">
              <a:buNone/>
              <a:defRPr sz="1500" cap="all" baseline="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pic>
        <p:nvPicPr>
          <p:cNvPr id="7" name="Picture 6" descr="EKG lin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188689" y="-1"/>
            <a:ext cx="7000137" cy="6858001"/>
          </a:xfrm>
          <a:prstGeom prst="rect">
            <a:avLst/>
          </a:prstGeom>
        </p:spPr>
      </p:pic>
    </p:spTree>
    <p:extLst>
      <p:ext uri="{BB962C8B-B14F-4D97-AF65-F5344CB8AC3E}">
        <p14:creationId xmlns:p14="http://schemas.microsoft.com/office/powerpoint/2010/main" val="1304685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pPr defTabSz="685800">
              <a:defRPr/>
            </a:pPr>
            <a:endParaRPr lang="en-GB" dirty="0">
              <a:solidFill>
                <a:prstClr val="black"/>
              </a:solidFill>
            </a:endParaRPr>
          </a:p>
        </p:txBody>
      </p:sp>
      <p:sp>
        <p:nvSpPr>
          <p:cNvPr id="4" name="Date Placeholder 3"/>
          <p:cNvSpPr>
            <a:spLocks noGrp="1"/>
          </p:cNvSpPr>
          <p:nvPr>
            <p:ph type="dt" sz="half" idx="10"/>
          </p:nvPr>
        </p:nvSpPr>
        <p:spPr/>
        <p:txBody>
          <a:bodyPr/>
          <a:lstStyle/>
          <a:p>
            <a:pPr defTabSz="685800">
              <a:defRPr/>
            </a:pPr>
            <a:fld id="{C78702DB-E40D-447D-A2AB-82C5F2F19D65}" type="datetime1">
              <a:rPr lang="en-GB" smtClean="0">
                <a:solidFill>
                  <a:prstClr val="black"/>
                </a:solidFill>
              </a:rPr>
              <a:pPr defTabSz="685800">
                <a:defRPr/>
              </a:pPr>
              <a:t>10/09/2020</a:t>
            </a:fld>
            <a:endParaRPr lang="en-GB" dirty="0">
              <a:solidFill>
                <a:prstClr val="black"/>
              </a:solidFill>
            </a:endParaRPr>
          </a:p>
        </p:txBody>
      </p:sp>
      <p:sp>
        <p:nvSpPr>
          <p:cNvPr id="6" name="Slide Number Placeholder 5"/>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417421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2" name="Vertical Title 1"/>
          <p:cNvSpPr>
            <a:spLocks noGrp="1"/>
          </p:cNvSpPr>
          <p:nvPr>
            <p:ph type="title" orient="vert"/>
          </p:nvPr>
        </p:nvSpPr>
        <p:spPr>
          <a:xfrm>
            <a:off x="10058401"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2"/>
            <a:ext cx="9067800" cy="5943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pPr defTabSz="685800">
              <a:defRPr/>
            </a:pPr>
            <a:endParaRPr lang="en-GB" dirty="0">
              <a:solidFill>
                <a:prstClr val="black"/>
              </a:solidFill>
            </a:endParaRPr>
          </a:p>
        </p:txBody>
      </p:sp>
      <p:sp>
        <p:nvSpPr>
          <p:cNvPr id="4" name="Date Placeholder 3"/>
          <p:cNvSpPr>
            <a:spLocks noGrp="1"/>
          </p:cNvSpPr>
          <p:nvPr>
            <p:ph type="dt" sz="half" idx="10"/>
          </p:nvPr>
        </p:nvSpPr>
        <p:spPr/>
        <p:txBody>
          <a:bodyPr/>
          <a:lstStyle/>
          <a:p>
            <a:pPr defTabSz="685800">
              <a:defRPr/>
            </a:pPr>
            <a:fld id="{29957C67-E904-4AF0-AC91-CDF3AE2C38F9}" type="datetime1">
              <a:rPr lang="en-GB" smtClean="0">
                <a:solidFill>
                  <a:prstClr val="black"/>
                </a:solidFill>
              </a:rPr>
              <a:pPr defTabSz="685800">
                <a:defRPr/>
              </a:pPr>
              <a:t>10/09/2020</a:t>
            </a:fld>
            <a:endParaRPr lang="en-GB" dirty="0">
              <a:solidFill>
                <a:prstClr val="black"/>
              </a:solidFill>
            </a:endParaRPr>
          </a:p>
        </p:txBody>
      </p:sp>
      <p:sp>
        <p:nvSpPr>
          <p:cNvPr id="6" name="Slide Number Placeholder 5"/>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418547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pPr defTabSz="685800">
              <a:defRPr/>
            </a:pPr>
            <a:endParaRPr lang="en-GB" dirty="0">
              <a:solidFill>
                <a:prstClr val="black"/>
              </a:solidFill>
            </a:endParaRPr>
          </a:p>
        </p:txBody>
      </p:sp>
      <p:sp>
        <p:nvSpPr>
          <p:cNvPr id="4" name="Date Placeholder 3"/>
          <p:cNvSpPr>
            <a:spLocks noGrp="1"/>
          </p:cNvSpPr>
          <p:nvPr>
            <p:ph type="dt" sz="half" idx="10"/>
          </p:nvPr>
        </p:nvSpPr>
        <p:spPr/>
        <p:txBody>
          <a:bodyPr/>
          <a:lstStyle/>
          <a:p>
            <a:pPr defTabSz="685800">
              <a:defRPr/>
            </a:pPr>
            <a:fld id="{3E190FA1-4B86-4872-B3AF-06F1970CE38A}" type="datetime1">
              <a:rPr lang="en-GB" smtClean="0">
                <a:solidFill>
                  <a:prstClr val="black"/>
                </a:solidFill>
              </a:rPr>
              <a:pPr defTabSz="685800">
                <a:defRPr/>
              </a:pPr>
              <a:t>10/09/2020</a:t>
            </a:fld>
            <a:endParaRPr lang="en-GB" dirty="0">
              <a:solidFill>
                <a:prstClr val="black"/>
              </a:solidFill>
            </a:endParaRPr>
          </a:p>
        </p:txBody>
      </p:sp>
      <p:sp>
        <p:nvSpPr>
          <p:cNvPr id="6" name="Slide Number Placeholder 5"/>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207035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405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1500" cap="all" baseline="0">
                <a:solidFill>
                  <a:schemeClr val="bg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spTree>
    <p:extLst>
      <p:ext uri="{BB962C8B-B14F-4D97-AF65-F5344CB8AC3E}">
        <p14:creationId xmlns:p14="http://schemas.microsoft.com/office/powerpoint/2010/main" val="306811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6"/>
            <a:ext cx="4800600" cy="4575175"/>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6"/>
            <a:ext cx="4800600" cy="4575175"/>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pPr defTabSz="685800">
              <a:defRPr/>
            </a:pPr>
            <a:endParaRPr lang="en-GB" dirty="0">
              <a:solidFill>
                <a:prstClr val="black"/>
              </a:solidFill>
            </a:endParaRPr>
          </a:p>
        </p:txBody>
      </p:sp>
      <p:sp>
        <p:nvSpPr>
          <p:cNvPr id="5" name="Date Placeholder 4"/>
          <p:cNvSpPr>
            <a:spLocks noGrp="1"/>
          </p:cNvSpPr>
          <p:nvPr>
            <p:ph type="dt" sz="half" idx="10"/>
          </p:nvPr>
        </p:nvSpPr>
        <p:spPr/>
        <p:txBody>
          <a:bodyPr/>
          <a:lstStyle/>
          <a:p>
            <a:pPr defTabSz="685800">
              <a:defRPr/>
            </a:pPr>
            <a:fld id="{D0AB30A4-8665-4CCD-AE69-50094D96C5FA}" type="datetime1">
              <a:rPr lang="en-GB" smtClean="0">
                <a:solidFill>
                  <a:prstClr val="black"/>
                </a:solidFill>
              </a:rPr>
              <a:pPr defTabSz="685800">
                <a:defRPr/>
              </a:pPr>
              <a:t>10/09/2020</a:t>
            </a:fld>
            <a:endParaRPr lang="en-GB" dirty="0">
              <a:solidFill>
                <a:prstClr val="black"/>
              </a:solidFill>
            </a:endParaRPr>
          </a:p>
        </p:txBody>
      </p:sp>
      <p:sp>
        <p:nvSpPr>
          <p:cNvPr id="7" name="Slide Number Placeholder 6"/>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20396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1800" b="0" cap="none" baseline="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66800" y="2590801"/>
            <a:ext cx="4800600" cy="3810033"/>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1800" b="0" cap="none" baseline="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324600" y="2590801"/>
            <a:ext cx="4800600" cy="3810033"/>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pPr defTabSz="685800">
              <a:defRPr/>
            </a:pPr>
            <a:endParaRPr lang="en-GB" dirty="0">
              <a:solidFill>
                <a:prstClr val="black"/>
              </a:solidFill>
            </a:endParaRPr>
          </a:p>
        </p:txBody>
      </p:sp>
      <p:sp>
        <p:nvSpPr>
          <p:cNvPr id="7" name="Date Placeholder 6"/>
          <p:cNvSpPr>
            <a:spLocks noGrp="1"/>
          </p:cNvSpPr>
          <p:nvPr>
            <p:ph type="dt" sz="half" idx="10"/>
          </p:nvPr>
        </p:nvSpPr>
        <p:spPr/>
        <p:txBody>
          <a:bodyPr/>
          <a:lstStyle/>
          <a:p>
            <a:pPr defTabSz="685800">
              <a:defRPr/>
            </a:pPr>
            <a:fld id="{DE13D1E9-D6B5-4754-8DB1-8FDA3E2F3A5B}" type="datetime1">
              <a:rPr lang="en-GB" smtClean="0">
                <a:solidFill>
                  <a:prstClr val="black"/>
                </a:solidFill>
              </a:rPr>
              <a:pPr defTabSz="685800">
                <a:defRPr/>
              </a:pPr>
              <a:t>10/09/2020</a:t>
            </a:fld>
            <a:endParaRPr lang="en-GB" dirty="0">
              <a:solidFill>
                <a:prstClr val="black"/>
              </a:solidFill>
            </a:endParaRPr>
          </a:p>
        </p:txBody>
      </p:sp>
      <p:sp>
        <p:nvSpPr>
          <p:cNvPr id="9" name="Slide Number Placeholder 8"/>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120384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pPr defTabSz="685800">
              <a:defRPr/>
            </a:pPr>
            <a:endParaRPr lang="en-GB" dirty="0">
              <a:solidFill>
                <a:prstClr val="black"/>
              </a:solidFill>
            </a:endParaRPr>
          </a:p>
        </p:txBody>
      </p:sp>
      <p:sp>
        <p:nvSpPr>
          <p:cNvPr id="3" name="Date Placeholder 2"/>
          <p:cNvSpPr>
            <a:spLocks noGrp="1"/>
          </p:cNvSpPr>
          <p:nvPr>
            <p:ph type="dt" sz="half" idx="10"/>
          </p:nvPr>
        </p:nvSpPr>
        <p:spPr/>
        <p:txBody>
          <a:bodyPr/>
          <a:lstStyle/>
          <a:p>
            <a:pPr defTabSz="685800">
              <a:defRPr/>
            </a:pPr>
            <a:fld id="{D0022987-3012-4B76-BFD3-09C47BF30E55}" type="datetime1">
              <a:rPr lang="en-GB" smtClean="0">
                <a:solidFill>
                  <a:prstClr val="black"/>
                </a:solidFill>
              </a:rPr>
              <a:pPr defTabSz="685800">
                <a:defRPr/>
              </a:pPr>
              <a:t>10/09/2020</a:t>
            </a:fld>
            <a:endParaRPr lang="en-GB" dirty="0">
              <a:solidFill>
                <a:prstClr val="black"/>
              </a:solidFill>
            </a:endParaRPr>
          </a:p>
        </p:txBody>
      </p:sp>
      <p:sp>
        <p:nvSpPr>
          <p:cNvPr id="5" name="Slide Number Placeholder 4"/>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17016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defTabSz="685800">
              <a:defRPr/>
            </a:pPr>
            <a:endParaRPr lang="en-GB" dirty="0">
              <a:solidFill>
                <a:prstClr val="black"/>
              </a:solidFill>
            </a:endParaRPr>
          </a:p>
        </p:txBody>
      </p:sp>
      <p:sp>
        <p:nvSpPr>
          <p:cNvPr id="2" name="Date Placeholder 1"/>
          <p:cNvSpPr>
            <a:spLocks noGrp="1"/>
          </p:cNvSpPr>
          <p:nvPr>
            <p:ph type="dt" sz="half" idx="10"/>
          </p:nvPr>
        </p:nvSpPr>
        <p:spPr/>
        <p:txBody>
          <a:bodyPr/>
          <a:lstStyle/>
          <a:p>
            <a:pPr defTabSz="685800">
              <a:defRPr/>
            </a:pPr>
            <a:fld id="{0C751424-F871-4FAC-A731-FAF474DEB1EF}" type="datetime1">
              <a:rPr lang="en-GB" smtClean="0">
                <a:solidFill>
                  <a:prstClr val="black"/>
                </a:solidFill>
              </a:rPr>
              <a:pPr defTabSz="685800">
                <a:defRPr/>
              </a:pPr>
              <a:t>10/09/2020</a:t>
            </a:fld>
            <a:endParaRPr lang="en-GB" dirty="0">
              <a:solidFill>
                <a:prstClr val="black"/>
              </a:solidFill>
            </a:endParaRPr>
          </a:p>
        </p:txBody>
      </p:sp>
      <p:sp>
        <p:nvSpPr>
          <p:cNvPr id="4" name="Slide Number Placeholder 3"/>
          <p:cNvSpPr>
            <a:spLocks noGrp="1"/>
          </p:cNvSpPr>
          <p:nvPr>
            <p:ph type="sldNum" sz="quarter" idx="12"/>
          </p:nvPr>
        </p:nvSpPr>
        <p:spPr/>
        <p:txBody>
          <a:bodyPr/>
          <a:lstStyle/>
          <a:p>
            <a:pPr defTabSz="685800">
              <a:defRPr/>
            </a:pPr>
            <a:fld id="{E31375A4-56A4-47D6-9801-1991572033F7}" type="slidenum">
              <a:rPr lang="en-GB" smtClean="0">
                <a:solidFill>
                  <a:prstClr val="black"/>
                </a:solidFill>
              </a:rPr>
              <a:pPr defTabSz="685800">
                <a:defRPr/>
              </a:pPr>
              <a:t>‹#›</a:t>
            </a:fld>
            <a:endParaRPr lang="en-GB" dirty="0">
              <a:solidFill>
                <a:prstClr val="black"/>
              </a:solidFill>
            </a:endParaRPr>
          </a:p>
        </p:txBody>
      </p:sp>
    </p:spTree>
    <p:extLst>
      <p:ext uri="{BB962C8B-B14F-4D97-AF65-F5344CB8AC3E}">
        <p14:creationId xmlns:p14="http://schemas.microsoft.com/office/powerpoint/2010/main" val="30341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9" name="Rectangle 8" descr="Rectangle"/>
          <p:cNvSpPr/>
          <p:nvPr/>
        </p:nvSpPr>
        <p:spPr>
          <a:xfrm>
            <a:off x="7255669"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2" name="Title 1"/>
          <p:cNvSpPr>
            <a:spLocks noGrp="1"/>
          </p:cNvSpPr>
          <p:nvPr>
            <p:ph type="title"/>
          </p:nvPr>
        </p:nvSpPr>
        <p:spPr>
          <a:xfrm>
            <a:off x="7632700" y="3200400"/>
            <a:ext cx="3932237" cy="1752600"/>
          </a:xfrm>
        </p:spPr>
        <p:txBody>
          <a:bodyPr anchor="b">
            <a:normAutofit/>
          </a:bodyPr>
          <a:lstStyle>
            <a:lvl1pPr>
              <a:defRPr sz="27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700" y="5029200"/>
            <a:ext cx="3932237" cy="1371600"/>
          </a:xfrm>
        </p:spPr>
        <p:txBody>
          <a:bodyPr>
            <a:normAutofit/>
          </a:bodyPr>
          <a:lstStyle>
            <a:lvl1pPr marL="0" indent="0">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18890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9" name="Rectangle 8" descr="Rectangle"/>
          <p:cNvSpPr/>
          <p:nvPr/>
        </p:nvSpPr>
        <p:spPr>
          <a:xfrm>
            <a:off x="7255669"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2" name="Title 1"/>
          <p:cNvSpPr>
            <a:spLocks noGrp="1"/>
          </p:cNvSpPr>
          <p:nvPr>
            <p:ph type="title"/>
          </p:nvPr>
        </p:nvSpPr>
        <p:spPr>
          <a:xfrm>
            <a:off x="7635240" y="3200400"/>
            <a:ext cx="3932237" cy="1752600"/>
          </a:xfrm>
        </p:spPr>
        <p:txBody>
          <a:bodyPr anchor="b">
            <a:normAutofit/>
          </a:bodyPr>
          <a:lstStyle>
            <a:lvl1pPr>
              <a:defRPr sz="27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2"/>
            <a:ext cx="7008811" cy="6857999"/>
          </a:xfrm>
        </p:spPr>
        <p:txBody>
          <a:bodyPr tIns="457200">
            <a:normAutofit/>
          </a:bodyPr>
          <a:lstStyle>
            <a:lvl1pPr marL="0" indent="0" algn="ctr">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49823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white"/>
              </a:solidFill>
              <a:effectLst/>
              <a:uLnTx/>
              <a:uFillTx/>
              <a:latin typeface="Franklin Gothic Medium"/>
              <a:ea typeface="+mn-ea"/>
              <a:cs typeface="+mn-cs"/>
            </a:endParaRPr>
          </a:p>
        </p:txBody>
      </p:sp>
      <p:sp>
        <p:nvSpPr>
          <p:cNvPr id="2" name="Title Placeholder 1"/>
          <p:cNvSpPr>
            <a:spLocks noGrp="1"/>
          </p:cNvSpPr>
          <p:nvPr>
            <p:ph type="title"/>
          </p:nvPr>
        </p:nvSpPr>
        <p:spPr>
          <a:xfrm>
            <a:off x="1066800" y="99222"/>
            <a:ext cx="10058400" cy="1325563"/>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524000" y="1828801"/>
            <a:ext cx="9144000" cy="45720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6800" y="6481762"/>
            <a:ext cx="7848600" cy="239715"/>
          </a:xfrm>
          <a:prstGeom prst="rect">
            <a:avLst/>
          </a:prstGeom>
        </p:spPr>
        <p:txBody>
          <a:bodyPr vert="horz" lIns="91440" tIns="45720" rIns="91440" bIns="45720" rtlCol="0" anchor="ctr"/>
          <a:lstStyle>
            <a:lvl1pPr algn="l">
              <a:defRPr sz="825">
                <a:solidFill>
                  <a:schemeClr val="tx1"/>
                </a:solidFill>
              </a:defRPr>
            </a:lvl1pPr>
          </a:lstStyle>
          <a:p>
            <a:pPr defTabSz="685800">
              <a:defRPr/>
            </a:pPr>
            <a:endParaRPr lang="en-US" dirty="0">
              <a:solidFill>
                <a:prstClr val="black"/>
              </a:solidFill>
            </a:endParaRPr>
          </a:p>
        </p:txBody>
      </p:sp>
      <p:sp>
        <p:nvSpPr>
          <p:cNvPr id="4" name="Date Placeholder 3"/>
          <p:cNvSpPr>
            <a:spLocks noGrp="1"/>
          </p:cNvSpPr>
          <p:nvPr>
            <p:ph type="dt" sz="half" idx="2"/>
          </p:nvPr>
        </p:nvSpPr>
        <p:spPr>
          <a:xfrm>
            <a:off x="9067800" y="6465887"/>
            <a:ext cx="1066800" cy="239715"/>
          </a:xfrm>
          <a:prstGeom prst="rect">
            <a:avLst/>
          </a:prstGeom>
        </p:spPr>
        <p:txBody>
          <a:bodyPr vert="horz" lIns="91440" tIns="45720" rIns="91440" bIns="45720" rtlCol="0" anchor="ctr"/>
          <a:lstStyle>
            <a:lvl1pPr algn="r">
              <a:defRPr sz="825">
                <a:solidFill>
                  <a:schemeClr val="tx1"/>
                </a:solidFill>
              </a:defRPr>
            </a:lvl1pPr>
          </a:lstStyle>
          <a:p>
            <a:pPr defTabSz="685800">
              <a:defRPr/>
            </a:pPr>
            <a:fld id="{A71842C5-807F-4218-947D-73BF1C3FBC0F}" type="datetime1">
              <a:rPr lang="en-GB" smtClean="0">
                <a:solidFill>
                  <a:prstClr val="black"/>
                </a:solidFill>
              </a:rPr>
              <a:pPr defTabSz="685800">
                <a:defRPr/>
              </a:pPr>
              <a:t>10/09/2020</a:t>
            </a:fld>
            <a:endParaRPr lang="en-US" dirty="0">
              <a:solidFill>
                <a:prstClr val="black"/>
              </a:solidFill>
            </a:endParaRPr>
          </a:p>
        </p:txBody>
      </p:sp>
      <p:sp>
        <p:nvSpPr>
          <p:cNvPr id="6" name="Slide Number Placeholder 5"/>
          <p:cNvSpPr>
            <a:spLocks noGrp="1"/>
          </p:cNvSpPr>
          <p:nvPr>
            <p:ph type="sldNum" sz="quarter" idx="4"/>
          </p:nvPr>
        </p:nvSpPr>
        <p:spPr>
          <a:xfrm>
            <a:off x="10287000" y="6481762"/>
            <a:ext cx="838200" cy="239715"/>
          </a:xfrm>
          <a:prstGeom prst="rect">
            <a:avLst/>
          </a:prstGeom>
        </p:spPr>
        <p:txBody>
          <a:bodyPr vert="horz" lIns="91440" tIns="45720" rIns="91440" bIns="45720" rtlCol="0" anchor="ctr"/>
          <a:lstStyle>
            <a:lvl1pPr algn="r">
              <a:defRPr sz="825">
                <a:solidFill>
                  <a:schemeClr val="tx1"/>
                </a:solidFill>
              </a:defRPr>
            </a:lvl1pPr>
          </a:lstStyle>
          <a:p>
            <a:pPr defTabSz="685800">
              <a:defRPr/>
            </a:pPr>
            <a:fld id="{E31375A4-56A4-47D6-9801-1991572033F7}" type="slidenum">
              <a:rPr lang="en-US" smtClean="0">
                <a:solidFill>
                  <a:prstClr val="black"/>
                </a:solidFill>
              </a:rPr>
              <a:pPr defTabSz="685800">
                <a:defRPr/>
              </a:pPr>
              <a:t>‹#›</a:t>
            </a:fld>
            <a:endParaRPr lang="en-US" dirty="0">
              <a:solidFill>
                <a:prstClr val="black"/>
              </a:solidFill>
            </a:endParaRPr>
          </a:p>
        </p:txBody>
      </p:sp>
    </p:spTree>
    <p:extLst>
      <p:ext uri="{BB962C8B-B14F-4D97-AF65-F5344CB8AC3E}">
        <p14:creationId xmlns:p14="http://schemas.microsoft.com/office/powerpoint/2010/main" val="12220860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27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assmorespsychology.weebly.com/the-basics.html"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passmorespsychology.weebly.com/schizophrenia---theori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B8B4-58F0-486A-A02E-412159C34BDE}"/>
              </a:ext>
            </a:extLst>
          </p:cNvPr>
          <p:cNvSpPr>
            <a:spLocks noGrp="1"/>
          </p:cNvSpPr>
          <p:nvPr>
            <p:ph type="title"/>
          </p:nvPr>
        </p:nvSpPr>
        <p:spPr>
          <a:xfrm>
            <a:off x="369278" y="187145"/>
            <a:ext cx="10058400" cy="1325563"/>
          </a:xfrm>
        </p:spPr>
        <p:txBody>
          <a:bodyPr>
            <a:normAutofit/>
          </a:bodyPr>
          <a:lstStyle/>
          <a:p>
            <a:r>
              <a:rPr lang="en-GB" sz="4000" b="1" dirty="0"/>
              <a:t>Challenge Quiz – Back of your book</a:t>
            </a:r>
          </a:p>
        </p:txBody>
      </p:sp>
      <p:sp>
        <p:nvSpPr>
          <p:cNvPr id="3" name="Content Placeholder 2">
            <a:extLst>
              <a:ext uri="{FF2B5EF4-FFF2-40B4-BE49-F238E27FC236}">
                <a16:creationId xmlns:a16="http://schemas.microsoft.com/office/drawing/2014/main" id="{AC388BC4-ADF0-4CFE-8E10-C3675DF48183}"/>
              </a:ext>
            </a:extLst>
          </p:cNvPr>
          <p:cNvSpPr>
            <a:spLocks noGrp="1"/>
          </p:cNvSpPr>
          <p:nvPr>
            <p:ph idx="1"/>
          </p:nvPr>
        </p:nvSpPr>
        <p:spPr>
          <a:xfrm>
            <a:off x="369278" y="1722784"/>
            <a:ext cx="11553092" cy="5035995"/>
          </a:xfrm>
        </p:spPr>
        <p:txBody>
          <a:bodyPr>
            <a:normAutofit/>
          </a:bodyPr>
          <a:lstStyle/>
          <a:p>
            <a:pPr marL="342900" indent="-342900">
              <a:buFont typeface="+mj-lt"/>
              <a:buAutoNum type="arabicPeriod"/>
            </a:pPr>
            <a:r>
              <a:rPr lang="en-GB" sz="2200" dirty="0"/>
              <a:t>What does the term </a:t>
            </a:r>
            <a:r>
              <a:rPr lang="en-GB" sz="2200" b="1" dirty="0"/>
              <a:t>prevalence</a:t>
            </a:r>
            <a:r>
              <a:rPr lang="en-GB" sz="2200" dirty="0"/>
              <a:t> mean?</a:t>
            </a:r>
          </a:p>
          <a:p>
            <a:pPr marL="342900" indent="-342900">
              <a:buFont typeface="+mj-lt"/>
              <a:buAutoNum type="arabicPeriod"/>
            </a:pPr>
            <a:r>
              <a:rPr lang="en-GB" sz="2200" dirty="0"/>
              <a:t>Jahoda suggested a definition of good mental health, by listing 6 characteristics a person should have. Name </a:t>
            </a:r>
            <a:r>
              <a:rPr lang="en-GB" sz="2200" b="1" dirty="0"/>
              <a:t>three </a:t>
            </a:r>
            <a:r>
              <a:rPr lang="en-GB" sz="2200" dirty="0"/>
              <a:t>of them.</a:t>
            </a:r>
          </a:p>
          <a:p>
            <a:pPr marL="342900" indent="-342900">
              <a:buFont typeface="+mj-lt"/>
              <a:buAutoNum type="arabicPeriod"/>
            </a:pPr>
            <a:r>
              <a:rPr lang="en-GB" sz="2200" dirty="0"/>
              <a:t>What is the name of the </a:t>
            </a:r>
            <a:r>
              <a:rPr lang="en-GB" sz="2200" b="1" dirty="0"/>
              <a:t>other</a:t>
            </a:r>
            <a:r>
              <a:rPr lang="en-GB" sz="2200" dirty="0"/>
              <a:t> definition of mental health ?</a:t>
            </a:r>
          </a:p>
          <a:p>
            <a:pPr marL="342900" indent="-342900">
              <a:buFont typeface="+mj-lt"/>
              <a:buAutoNum type="arabicPeriod"/>
            </a:pPr>
            <a:r>
              <a:rPr lang="en-GB" sz="2200" dirty="0"/>
              <a:t>According to current statistics, how many adults have a mental health problem? 		</a:t>
            </a:r>
          </a:p>
          <a:p>
            <a:pPr marL="0" indent="0">
              <a:buNone/>
            </a:pPr>
            <a:r>
              <a:rPr lang="en-GB" sz="2200" b="1" dirty="0"/>
              <a:t>    a) 1 in 6 	      b) 1 in 8 	c) 1 in 4</a:t>
            </a:r>
          </a:p>
          <a:p>
            <a:pPr marL="457200" indent="-457200">
              <a:buFont typeface="+mj-lt"/>
              <a:buAutoNum type="arabicPeriod" startAt="5"/>
            </a:pPr>
            <a:r>
              <a:rPr lang="en-GB" sz="2200" dirty="0"/>
              <a:t>What is the most common type of mental health problem?</a:t>
            </a:r>
          </a:p>
          <a:p>
            <a:pPr marL="457200" indent="-457200">
              <a:buFont typeface="+mj-lt"/>
              <a:buAutoNum type="arabicPeriod" startAt="5"/>
            </a:pPr>
            <a:r>
              <a:rPr lang="en-GB" sz="2200" dirty="0"/>
              <a:t>What does the term </a:t>
            </a:r>
            <a:r>
              <a:rPr lang="en-GB" sz="2200" b="1" dirty="0"/>
              <a:t>stigma</a:t>
            </a:r>
            <a:r>
              <a:rPr lang="en-GB" sz="2200" dirty="0"/>
              <a:t> mean?</a:t>
            </a:r>
          </a:p>
          <a:p>
            <a:pPr marL="457200" indent="-457200">
              <a:buFont typeface="+mj-lt"/>
              <a:buAutoNum type="arabicPeriod" startAt="5"/>
            </a:pPr>
            <a:r>
              <a:rPr lang="en-GB" sz="2200" dirty="0"/>
              <a:t>What happened in 1959 which changed attitudes to mental health problems?</a:t>
            </a:r>
          </a:p>
          <a:p>
            <a:pPr marL="457200" indent="-457200">
              <a:buFont typeface="+mj-lt"/>
              <a:buAutoNum type="arabicPeriod" startAt="5"/>
            </a:pPr>
            <a:r>
              <a:rPr lang="en-GB" sz="2200" dirty="0"/>
              <a:t>CHALLENGE QU: name a charity or campaign which has made changes to attitudes towards mental health problems. </a:t>
            </a:r>
          </a:p>
          <a:p>
            <a:pPr marL="171450" lvl="1" indent="0">
              <a:buNone/>
            </a:pPr>
            <a:endParaRPr lang="en-GB" sz="2200" dirty="0"/>
          </a:p>
          <a:p>
            <a:endParaRPr lang="en-GB" sz="2200" dirty="0"/>
          </a:p>
        </p:txBody>
      </p:sp>
    </p:spTree>
    <p:extLst>
      <p:ext uri="{BB962C8B-B14F-4D97-AF65-F5344CB8AC3E}">
        <p14:creationId xmlns:p14="http://schemas.microsoft.com/office/powerpoint/2010/main" val="418178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2228330" y="273600"/>
            <a:ext cx="7543800" cy="994172"/>
          </a:xfrm>
        </p:spPr>
        <p:txBody>
          <a:bodyPr>
            <a:normAutofit/>
          </a:bodyPr>
          <a:lstStyle/>
          <a:p>
            <a:r>
              <a:rPr lang="en-US" sz="3600" dirty="0"/>
              <a:t>Diagnosing Schizophrenia</a:t>
            </a:r>
            <a:endParaRPr lang="en-GB" sz="3600" dirty="0"/>
          </a:p>
        </p:txBody>
      </p:sp>
      <p:graphicFrame>
        <p:nvGraphicFramePr>
          <p:cNvPr id="4" name="Table 3"/>
          <p:cNvGraphicFramePr>
            <a:graphicFrameLocks noGrp="1"/>
          </p:cNvGraphicFramePr>
          <p:nvPr>
            <p:extLst>
              <p:ext uri="{D42A27DB-BD31-4B8C-83A1-F6EECF244321}">
                <p14:modId xmlns:p14="http://schemas.microsoft.com/office/powerpoint/2010/main" val="2484854705"/>
              </p:ext>
            </p:extLst>
          </p:nvPr>
        </p:nvGraphicFramePr>
        <p:xfrm>
          <a:off x="1597570" y="63061"/>
          <a:ext cx="9007360" cy="6740559"/>
        </p:xfrm>
        <a:graphic>
          <a:graphicData uri="http://schemas.openxmlformats.org/drawingml/2006/table">
            <a:tbl>
              <a:tblPr firstRow="1" bandRow="1">
                <a:tableStyleId>{5940675A-B579-460E-94D1-54222C63F5DA}</a:tableStyleId>
              </a:tblPr>
              <a:tblGrid>
                <a:gridCol w="4395603">
                  <a:extLst>
                    <a:ext uri="{9D8B030D-6E8A-4147-A177-3AD203B41FA5}">
                      <a16:colId xmlns:a16="http://schemas.microsoft.com/office/drawing/2014/main" val="4010472207"/>
                    </a:ext>
                  </a:extLst>
                </a:gridCol>
                <a:gridCol w="4611757">
                  <a:extLst>
                    <a:ext uri="{9D8B030D-6E8A-4147-A177-3AD203B41FA5}">
                      <a16:colId xmlns:a16="http://schemas.microsoft.com/office/drawing/2014/main" val="1261603470"/>
                    </a:ext>
                  </a:extLst>
                </a:gridCol>
              </a:tblGrid>
              <a:tr h="449669">
                <a:tc>
                  <a:txBody>
                    <a:bodyPr/>
                    <a:lstStyle/>
                    <a:p>
                      <a:pPr algn="ctr"/>
                      <a:r>
                        <a:rPr lang="en-US" sz="1900" dirty="0"/>
                        <a:t>Column</a:t>
                      </a:r>
                      <a:r>
                        <a:rPr lang="en-US" sz="1900" baseline="0" dirty="0"/>
                        <a:t> A (at least 1 of)</a:t>
                      </a:r>
                      <a:endParaRPr lang="en-GB" sz="1900" b="0" dirty="0"/>
                    </a:p>
                  </a:txBody>
                  <a:tcPr>
                    <a:solidFill>
                      <a:schemeClr val="bg1">
                        <a:lumMod val="65000"/>
                      </a:schemeClr>
                    </a:solidFill>
                  </a:tcPr>
                </a:tc>
                <a:tc>
                  <a:txBody>
                    <a:bodyPr/>
                    <a:lstStyle/>
                    <a:p>
                      <a:pPr algn="ctr"/>
                      <a:r>
                        <a:rPr lang="en-US" sz="1900" dirty="0"/>
                        <a:t>Column</a:t>
                      </a:r>
                      <a:r>
                        <a:rPr lang="en-US" sz="1900" baseline="0" dirty="0"/>
                        <a:t> B (at least 2 of)</a:t>
                      </a:r>
                      <a:endParaRPr lang="en-GB" sz="1900" b="0" dirty="0"/>
                    </a:p>
                  </a:txBody>
                  <a:tcPr>
                    <a:solidFill>
                      <a:schemeClr val="bg1">
                        <a:lumMod val="65000"/>
                      </a:schemeClr>
                    </a:solidFill>
                  </a:tcPr>
                </a:tc>
                <a:extLst>
                  <a:ext uri="{0D108BD9-81ED-4DB2-BD59-A6C34878D82A}">
                    <a16:rowId xmlns:a16="http://schemas.microsoft.com/office/drawing/2014/main" val="4161078047"/>
                  </a:ext>
                </a:extLst>
              </a:tr>
              <a:tr h="1124173">
                <a:tc>
                  <a:txBody>
                    <a:bodyPr/>
                    <a:lstStyle/>
                    <a:p>
                      <a:pPr algn="l"/>
                      <a:r>
                        <a:rPr lang="en-US" sz="1900" dirty="0"/>
                        <a:t>Thought Echo, Thought Insertion or withdrawal, or Thought Broadcasting</a:t>
                      </a:r>
                      <a:endParaRPr lang="en-GB" sz="1900" dirty="0"/>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900" dirty="0"/>
                        <a:t>‘Negative’ symptoms such as marked apathy, paucity of speech, and blunting or incongruity of emotional responses</a:t>
                      </a:r>
                    </a:p>
                  </a:txBody>
                  <a:tcPr>
                    <a:solidFill>
                      <a:schemeClr val="bg1"/>
                    </a:solidFill>
                  </a:tcPr>
                </a:tc>
                <a:extLst>
                  <a:ext uri="{0D108BD9-81ED-4DB2-BD59-A6C34878D82A}">
                    <a16:rowId xmlns:a16="http://schemas.microsoft.com/office/drawing/2014/main" val="3304744864"/>
                  </a:ext>
                </a:extLst>
              </a:tr>
              <a:tr h="1461425">
                <a:tc>
                  <a:txBody>
                    <a:bodyPr/>
                    <a:lstStyle/>
                    <a:p>
                      <a:pPr algn="l"/>
                      <a:r>
                        <a:rPr lang="en-US" sz="1900" dirty="0"/>
                        <a:t>Delusions of Control, influence</a:t>
                      </a:r>
                      <a:r>
                        <a:rPr lang="en-US" sz="1900" baseline="0" dirty="0"/>
                        <a:t> or passivity, clearly referred to body or limb movements or specific thoughts, actions, or sensations; delusional perception</a:t>
                      </a:r>
                      <a:endParaRPr lang="en-GB" sz="1900" dirty="0"/>
                    </a:p>
                  </a:txBody>
                  <a:tcPr>
                    <a:solidFill>
                      <a:schemeClr val="bg1"/>
                    </a:solidFill>
                  </a:tcPr>
                </a:tc>
                <a:tc>
                  <a:txBody>
                    <a:bodyPr/>
                    <a:lstStyle/>
                    <a:p>
                      <a:pPr algn="l"/>
                      <a:r>
                        <a:rPr lang="en-GB" sz="1900" dirty="0"/>
                        <a:t>Neologisms, breaks or interpolations in the train of thought, resulting in incoherence or irrelevant speech</a:t>
                      </a:r>
                    </a:p>
                  </a:txBody>
                  <a:tcPr>
                    <a:solidFill>
                      <a:schemeClr val="bg1"/>
                    </a:solidFill>
                  </a:tcPr>
                </a:tc>
                <a:extLst>
                  <a:ext uri="{0D108BD9-81ED-4DB2-BD59-A6C34878D82A}">
                    <a16:rowId xmlns:a16="http://schemas.microsoft.com/office/drawing/2014/main" val="3212225484"/>
                  </a:ext>
                </a:extLst>
              </a:tr>
              <a:tr h="1798677">
                <a:tc>
                  <a:txBody>
                    <a:bodyPr/>
                    <a:lstStyle/>
                    <a:p>
                      <a:pPr algn="l"/>
                      <a:r>
                        <a:rPr lang="en-US" sz="1900" dirty="0"/>
                        <a:t>Hallucinatory voices giving a running commentary on the patient’s behavior, discussing him between themselves, or other</a:t>
                      </a:r>
                      <a:r>
                        <a:rPr lang="en-US" sz="1900" baseline="0" dirty="0"/>
                        <a:t> types of hallucinatory voices coming from some part of the body</a:t>
                      </a:r>
                      <a:endParaRPr lang="en-GB" sz="1900" dirty="0"/>
                    </a:p>
                  </a:txBody>
                  <a:tcPr>
                    <a:solidFill>
                      <a:schemeClr val="bg1"/>
                    </a:solidFill>
                  </a:tcPr>
                </a:tc>
                <a:tc>
                  <a:txBody>
                    <a:bodyPr/>
                    <a:lstStyle/>
                    <a:p>
                      <a:pPr algn="l"/>
                      <a:r>
                        <a:rPr lang="en-GB" sz="1900" dirty="0"/>
                        <a:t>Catatonic behaviour, such as excitement, posturing or waxy flexibility, negativism, mutism or stupor</a:t>
                      </a:r>
                    </a:p>
                  </a:txBody>
                  <a:tcPr>
                    <a:solidFill>
                      <a:schemeClr val="bg1"/>
                    </a:solidFill>
                  </a:tcPr>
                </a:tc>
                <a:extLst>
                  <a:ext uri="{0D108BD9-81ED-4DB2-BD59-A6C34878D82A}">
                    <a16:rowId xmlns:a16="http://schemas.microsoft.com/office/drawing/2014/main" val="1767549674"/>
                  </a:ext>
                </a:extLst>
              </a:tr>
              <a:tr h="1798677">
                <a:tc>
                  <a:txBody>
                    <a:bodyPr/>
                    <a:lstStyle/>
                    <a:p>
                      <a:pPr algn="l"/>
                      <a:r>
                        <a:rPr lang="en-US" sz="1900" dirty="0"/>
                        <a:t>Persistent delusions of other kinds that are culturally inappropriate</a:t>
                      </a:r>
                      <a:r>
                        <a:rPr lang="en-US" sz="1900" baseline="0" dirty="0"/>
                        <a:t> and completely impossible (e.g. being able to control the weather, or being in communication with aliens from another world).</a:t>
                      </a:r>
                      <a:endParaRPr lang="en-GB" sz="1900" dirty="0"/>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900" dirty="0"/>
                        <a:t>Persistent hallucinations in any modality, when occurring every day for at least one month when accompanied by delusions without clear, affective content, or when accompanied by persistent over-valued ideas</a:t>
                      </a:r>
                    </a:p>
                  </a:txBody>
                  <a:tcPr>
                    <a:solidFill>
                      <a:schemeClr val="bg1"/>
                    </a:solidFill>
                  </a:tcPr>
                </a:tc>
                <a:extLst>
                  <a:ext uri="{0D108BD9-81ED-4DB2-BD59-A6C34878D82A}">
                    <a16:rowId xmlns:a16="http://schemas.microsoft.com/office/drawing/2014/main" val="2376945194"/>
                  </a:ext>
                </a:extLst>
              </a:tr>
            </a:tbl>
          </a:graphicData>
        </a:graphic>
      </p:graphicFrame>
    </p:spTree>
    <p:extLst>
      <p:ext uri="{BB962C8B-B14F-4D97-AF65-F5344CB8AC3E}">
        <p14:creationId xmlns:p14="http://schemas.microsoft.com/office/powerpoint/2010/main" val="60572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457200" y="273600"/>
            <a:ext cx="9314930" cy="994172"/>
          </a:xfrm>
        </p:spPr>
        <p:txBody>
          <a:bodyPr>
            <a:normAutofit/>
          </a:bodyPr>
          <a:lstStyle/>
          <a:p>
            <a:r>
              <a:rPr lang="en-US" sz="4400" b="1" dirty="0"/>
              <a:t>Symptoms of Schizophrenia</a:t>
            </a:r>
            <a:endParaRPr lang="en-GB" sz="4400" b="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35785"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35785"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56065"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35785"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457200" y="1888436"/>
            <a:ext cx="8195514" cy="470105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r>
              <a:rPr lang="en-US" sz="2800" dirty="0"/>
              <a:t>The symptoms of schizophrenia are </a:t>
            </a:r>
            <a:r>
              <a:rPr lang="en-GB" sz="2800" dirty="0"/>
              <a:t>categorised</a:t>
            </a:r>
            <a:r>
              <a:rPr lang="en-US" sz="2800" dirty="0"/>
              <a:t> easier using the following terms:</a:t>
            </a:r>
          </a:p>
          <a:p>
            <a:pPr lvl="4"/>
            <a:r>
              <a:rPr lang="en-US" sz="2800" b="1" dirty="0"/>
              <a:t>Thought disturbances</a:t>
            </a:r>
          </a:p>
          <a:p>
            <a:pPr lvl="4"/>
            <a:r>
              <a:rPr lang="en-US" sz="2800" b="1" dirty="0"/>
              <a:t>Delusions</a:t>
            </a:r>
          </a:p>
          <a:p>
            <a:pPr lvl="4"/>
            <a:r>
              <a:rPr lang="en-US" sz="2800" b="1" dirty="0"/>
              <a:t>Hallucinations</a:t>
            </a:r>
          </a:p>
          <a:p>
            <a:pPr lvl="4"/>
            <a:r>
              <a:rPr lang="en-US" sz="2800" b="1" dirty="0"/>
              <a:t>Disorganised speech</a:t>
            </a:r>
          </a:p>
          <a:p>
            <a:pPr lvl="4"/>
            <a:r>
              <a:rPr lang="en-US" sz="2800" b="1" dirty="0"/>
              <a:t>Catatonic behavior</a:t>
            </a:r>
          </a:p>
          <a:p>
            <a:pPr lvl="4"/>
            <a:r>
              <a:rPr lang="en-US" sz="2800" b="1" dirty="0"/>
              <a:t>Negative symptoms</a:t>
            </a:r>
            <a:endParaRPr lang="en-GB" sz="2800" b="1" dirty="0"/>
          </a:p>
          <a:p>
            <a:r>
              <a:rPr lang="en-GB" sz="2800" dirty="0"/>
              <a:t>Each of these links with a box on the table.</a:t>
            </a:r>
            <a:endParaRPr lang="en-US" sz="2800" dirty="0"/>
          </a:p>
        </p:txBody>
      </p:sp>
    </p:spTree>
    <p:extLst>
      <p:ext uri="{BB962C8B-B14F-4D97-AF65-F5344CB8AC3E}">
        <p14:creationId xmlns:p14="http://schemas.microsoft.com/office/powerpoint/2010/main" val="347481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474785" y="273600"/>
            <a:ext cx="9297345" cy="994172"/>
          </a:xfrm>
        </p:spPr>
        <p:txBody>
          <a:bodyPr>
            <a:normAutofit/>
          </a:bodyPr>
          <a:lstStyle/>
          <a:p>
            <a:r>
              <a:rPr lang="en-US" sz="4400" b="1" dirty="0"/>
              <a:t>Symptoms of Schizophrenia</a:t>
            </a:r>
            <a:endParaRPr lang="en-GB" sz="4400" b="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53369"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53369"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73649"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53369"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474785" y="1849284"/>
            <a:ext cx="7721085" cy="470105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pPr marL="0" indent="0">
              <a:buNone/>
            </a:pPr>
            <a:r>
              <a:rPr lang="en-GB" sz="2800" dirty="0"/>
              <a:t>Read through and identify each of the following symptoms in the case study of Peter.</a:t>
            </a:r>
          </a:p>
          <a:p>
            <a:endParaRPr lang="en-US" sz="2800" dirty="0"/>
          </a:p>
          <a:p>
            <a:pPr lvl="4"/>
            <a:r>
              <a:rPr lang="en-US" sz="2800" b="1" dirty="0"/>
              <a:t>Thought disturbances</a:t>
            </a:r>
          </a:p>
          <a:p>
            <a:pPr lvl="4"/>
            <a:r>
              <a:rPr lang="en-US" sz="2800" b="1" dirty="0"/>
              <a:t>Delusions</a:t>
            </a:r>
          </a:p>
          <a:p>
            <a:pPr lvl="4"/>
            <a:r>
              <a:rPr lang="en-US" sz="2800" b="1" dirty="0"/>
              <a:t>Hallucinations</a:t>
            </a:r>
          </a:p>
          <a:p>
            <a:pPr lvl="4"/>
            <a:r>
              <a:rPr lang="en-US" sz="2800" b="1" dirty="0"/>
              <a:t>Disorganised speech</a:t>
            </a:r>
          </a:p>
          <a:p>
            <a:pPr lvl="4"/>
            <a:r>
              <a:rPr lang="en-US" sz="2800" b="1" dirty="0"/>
              <a:t>Catatonic behavior</a:t>
            </a:r>
          </a:p>
          <a:p>
            <a:pPr lvl="4"/>
            <a:r>
              <a:rPr lang="en-US" sz="2800" b="1" dirty="0"/>
              <a:t>Negative symptoms</a:t>
            </a:r>
            <a:endParaRPr lang="en-GB" sz="2800" b="1" dirty="0"/>
          </a:p>
        </p:txBody>
      </p:sp>
    </p:spTree>
    <p:extLst>
      <p:ext uri="{BB962C8B-B14F-4D97-AF65-F5344CB8AC3E}">
        <p14:creationId xmlns:p14="http://schemas.microsoft.com/office/powerpoint/2010/main" val="327088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C8D8-ADFC-4BB6-AFE2-1845BB2D28AB}"/>
              </a:ext>
            </a:extLst>
          </p:cNvPr>
          <p:cNvSpPr>
            <a:spLocks noGrp="1"/>
          </p:cNvSpPr>
          <p:nvPr>
            <p:ph type="title"/>
          </p:nvPr>
        </p:nvSpPr>
        <p:spPr>
          <a:xfrm>
            <a:off x="615462" y="134392"/>
            <a:ext cx="10058400" cy="1325563"/>
          </a:xfrm>
        </p:spPr>
        <p:txBody>
          <a:bodyPr>
            <a:normAutofit/>
          </a:bodyPr>
          <a:lstStyle/>
          <a:p>
            <a:r>
              <a:rPr lang="en-GB" sz="4000" b="1" dirty="0"/>
              <a:t>The Case Study of Peter</a:t>
            </a:r>
          </a:p>
        </p:txBody>
      </p:sp>
      <p:sp>
        <p:nvSpPr>
          <p:cNvPr id="3" name="Content Placeholder 2">
            <a:extLst>
              <a:ext uri="{FF2B5EF4-FFF2-40B4-BE49-F238E27FC236}">
                <a16:creationId xmlns:a16="http://schemas.microsoft.com/office/drawing/2014/main" id="{B64F2C98-B9C8-4B2E-84DC-A39916C5ADC9}"/>
              </a:ext>
            </a:extLst>
          </p:cNvPr>
          <p:cNvSpPr>
            <a:spLocks noGrp="1"/>
          </p:cNvSpPr>
          <p:nvPr>
            <p:ph idx="1"/>
          </p:nvPr>
        </p:nvSpPr>
        <p:spPr>
          <a:xfrm>
            <a:off x="615462" y="1749287"/>
            <a:ext cx="11289323" cy="5009492"/>
          </a:xfrm>
        </p:spPr>
        <p:txBody>
          <a:bodyPr>
            <a:normAutofit lnSpcReduction="10000"/>
          </a:bodyPr>
          <a:lstStyle/>
          <a:p>
            <a:pPr marL="0" indent="0" algn="just">
              <a:spcBef>
                <a:spcPts val="0"/>
              </a:spcBef>
              <a:buNone/>
            </a:pPr>
            <a:r>
              <a:rPr lang="en-GB" sz="2400" dirty="0"/>
              <a:t>Peter was diagnosed with schizophrenia at the age of 23. He claimed to hear voices of secret agents who were plotting to kidnap him. He strongly believed that the agents were able to read his mind and that they were intercepting his thoughts as they left his head. He was convinced that he was in real danger and as a consequence locked himself in his flat for days on end. </a:t>
            </a:r>
          </a:p>
          <a:p>
            <a:pPr marL="0" indent="0" algn="just">
              <a:spcBef>
                <a:spcPts val="0"/>
              </a:spcBef>
              <a:buNone/>
            </a:pPr>
            <a:endParaRPr lang="en-GB" sz="2400" dirty="0"/>
          </a:p>
          <a:p>
            <a:pPr marL="0" indent="0" algn="just">
              <a:spcBef>
                <a:spcPts val="0"/>
              </a:spcBef>
              <a:buNone/>
            </a:pPr>
            <a:r>
              <a:rPr lang="en-GB" sz="2400" dirty="0"/>
              <a:t>On one occasion, when his brother broke in and found him, Peter was sitting in a chair but in a contorted, uncomfortable way. His brother described Peter as being statue-like and completely unresponsive. Peter has spent time on a psychiatric ward. On the ward, Peter became very agitated and spoke almost constantly – although there was little substance or meaning to anything that he said. </a:t>
            </a:r>
          </a:p>
          <a:p>
            <a:pPr marL="0" indent="0" algn="just">
              <a:spcBef>
                <a:spcPts val="0"/>
              </a:spcBef>
              <a:buNone/>
            </a:pPr>
            <a:endParaRPr lang="en-GB" sz="2400" dirty="0"/>
          </a:p>
          <a:p>
            <a:pPr marL="0" indent="0" algn="just">
              <a:spcBef>
                <a:spcPts val="0"/>
              </a:spcBef>
              <a:buNone/>
            </a:pPr>
            <a:r>
              <a:rPr lang="en-GB" sz="2400" dirty="0"/>
              <a:t>His symptoms subsided after a while and, following drug treatment, he was allowed to back to his family home. Since being back with his parents, Peter has become very withdrawn and seems to lack any motivation.</a:t>
            </a:r>
          </a:p>
        </p:txBody>
      </p:sp>
    </p:spTree>
    <p:extLst>
      <p:ext uri="{BB962C8B-B14F-4D97-AF65-F5344CB8AC3E}">
        <p14:creationId xmlns:p14="http://schemas.microsoft.com/office/powerpoint/2010/main" val="214529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5" y="731751"/>
            <a:ext cx="5019563" cy="1890210"/>
          </a:xfrm>
        </p:spPr>
        <p:txBody>
          <a:bodyPr>
            <a:normAutofit/>
          </a:bodyPr>
          <a:lstStyle/>
          <a:p>
            <a:pPr algn="ctr"/>
            <a:r>
              <a:rPr lang="en-US" sz="3975" dirty="0"/>
              <a:t>Schizophrenia: </a:t>
            </a:r>
            <a:br>
              <a:rPr lang="en-US" dirty="0"/>
            </a:br>
            <a:r>
              <a:rPr lang="en-US" sz="3000" dirty="0"/>
              <a:t>The Clinical Characteristics</a:t>
            </a:r>
            <a:endParaRPr lang="en-US" sz="3975" dirty="0"/>
          </a:p>
        </p:txBody>
      </p:sp>
      <p:sp>
        <p:nvSpPr>
          <p:cNvPr id="3" name="Subtitle 2"/>
          <p:cNvSpPr>
            <a:spLocks noGrp="1"/>
          </p:cNvSpPr>
          <p:nvPr>
            <p:ph type="subTitle" idx="1"/>
          </p:nvPr>
        </p:nvSpPr>
        <p:spPr>
          <a:xfrm>
            <a:off x="1015215" y="3172052"/>
            <a:ext cx="3236908" cy="3326296"/>
          </a:xfrm>
        </p:spPr>
        <p:txBody>
          <a:bodyPr>
            <a:normAutofit/>
          </a:bodyPr>
          <a:lstStyle/>
          <a:p>
            <a:pPr algn="ctr"/>
            <a:r>
              <a:rPr lang="en-US" sz="1800" dirty="0">
                <a:solidFill>
                  <a:schemeClr val="tx1">
                    <a:lumMod val="75000"/>
                    <a:lumOff val="25000"/>
                  </a:schemeClr>
                </a:solidFill>
              </a:rPr>
              <a:t>Know the definition of schizophrenia</a:t>
            </a:r>
          </a:p>
          <a:p>
            <a:pPr algn="ctr"/>
            <a:endParaRPr lang="en-US" sz="1800" dirty="0">
              <a:solidFill>
                <a:schemeClr val="tx1">
                  <a:lumMod val="75000"/>
                  <a:lumOff val="25000"/>
                </a:schemeClr>
              </a:solidFill>
            </a:endParaRPr>
          </a:p>
          <a:p>
            <a:pPr algn="ctr"/>
            <a:r>
              <a:rPr lang="en-US" sz="1800" dirty="0">
                <a:solidFill>
                  <a:schemeClr val="tx1">
                    <a:lumMod val="75000"/>
                    <a:lumOff val="25000"/>
                  </a:schemeClr>
                </a:solidFill>
              </a:rPr>
              <a:t>Understand some of the symptoms of schizophrenia</a:t>
            </a:r>
          </a:p>
          <a:p>
            <a:pPr algn="ctr"/>
            <a:endParaRPr lang="en-US" sz="1800" dirty="0">
              <a:solidFill>
                <a:schemeClr val="tx1">
                  <a:lumMod val="75000"/>
                  <a:lumOff val="25000"/>
                </a:schemeClr>
              </a:solidFill>
            </a:endParaRPr>
          </a:p>
          <a:p>
            <a:pPr algn="ctr"/>
            <a:r>
              <a:rPr lang="en-US" sz="1800" dirty="0">
                <a:solidFill>
                  <a:schemeClr val="tx1">
                    <a:lumMod val="75000"/>
                    <a:lumOff val="25000"/>
                  </a:schemeClr>
                </a:solidFill>
              </a:rPr>
              <a:t>Identify symptoms of schizophrenia in a scenario</a:t>
            </a:r>
          </a:p>
          <a:p>
            <a:pPr algn="ctr"/>
            <a:endParaRPr lang="en-US" sz="1800" dirty="0">
              <a:solidFill>
                <a:schemeClr val="tx1">
                  <a:lumMod val="75000"/>
                  <a:lumOff val="25000"/>
                </a:schemeClr>
              </a:solidFill>
            </a:endParaRPr>
          </a:p>
        </p:txBody>
      </p:sp>
      <p:grpSp>
        <p:nvGrpSpPr>
          <p:cNvPr id="12" name="Group 11">
            <a:extLst>
              <a:ext uri="{FF2B5EF4-FFF2-40B4-BE49-F238E27FC236}">
                <a16:creationId xmlns:a16="http://schemas.microsoft.com/office/drawing/2014/main" id="{CC632A31-6E02-40D1-BBA3-C09D8F84774F}"/>
              </a:ext>
            </a:extLst>
          </p:cNvPr>
          <p:cNvGrpSpPr/>
          <p:nvPr/>
        </p:nvGrpSpPr>
        <p:grpSpPr>
          <a:xfrm>
            <a:off x="1900883" y="2785429"/>
            <a:ext cx="1465572" cy="2785083"/>
            <a:chOff x="1698264" y="2711584"/>
            <a:chExt cx="1954096" cy="3713435"/>
          </a:xfrm>
        </p:grpSpPr>
        <p:sp>
          <p:nvSpPr>
            <p:cNvPr id="4" name="Star: 5 Points 3">
              <a:extLst>
                <a:ext uri="{FF2B5EF4-FFF2-40B4-BE49-F238E27FC236}">
                  <a16:creationId xmlns:a16="http://schemas.microsoft.com/office/drawing/2014/main" id="{0C4F7317-F923-4CBD-BE8D-451F2D621D23}"/>
                </a:ext>
              </a:extLst>
            </p:cNvPr>
            <p:cNvSpPr/>
            <p:nvPr/>
          </p:nvSpPr>
          <p:spPr>
            <a:xfrm>
              <a:off x="2405312" y="2711584"/>
              <a:ext cx="540000" cy="468000"/>
            </a:xfrm>
            <a:prstGeom prst="star5">
              <a:avLst/>
            </a:prstGeom>
            <a:solidFill>
              <a:srgbClr val="92D05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5" name="Star: 5 Points 4">
              <a:extLst>
                <a:ext uri="{FF2B5EF4-FFF2-40B4-BE49-F238E27FC236}">
                  <a16:creationId xmlns:a16="http://schemas.microsoft.com/office/drawing/2014/main" id="{DC426787-103C-4BAC-A8BE-0C5B942B7AA1}"/>
                </a:ext>
              </a:extLst>
            </p:cNvPr>
            <p:cNvSpPr/>
            <p:nvPr/>
          </p:nvSpPr>
          <p:spPr>
            <a:xfrm>
              <a:off x="2405312" y="5957017"/>
              <a:ext cx="540000" cy="467999"/>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6" name="Star: 5 Points 5">
              <a:extLst>
                <a:ext uri="{FF2B5EF4-FFF2-40B4-BE49-F238E27FC236}">
                  <a16:creationId xmlns:a16="http://schemas.microsoft.com/office/drawing/2014/main" id="{81F20EF6-FEB1-42C4-8391-56D4BC76CE1E}"/>
                </a:ext>
              </a:extLst>
            </p:cNvPr>
            <p:cNvSpPr/>
            <p:nvPr/>
          </p:nvSpPr>
          <p:spPr>
            <a:xfrm>
              <a:off x="3112360" y="5957017"/>
              <a:ext cx="540000" cy="467999"/>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7" name="Star: 5 Points 6">
              <a:extLst>
                <a:ext uri="{FF2B5EF4-FFF2-40B4-BE49-F238E27FC236}">
                  <a16:creationId xmlns:a16="http://schemas.microsoft.com/office/drawing/2014/main" id="{49DD667D-67F2-4F5B-8595-A84C346D9002}"/>
                </a:ext>
              </a:extLst>
            </p:cNvPr>
            <p:cNvSpPr/>
            <p:nvPr/>
          </p:nvSpPr>
          <p:spPr>
            <a:xfrm>
              <a:off x="1698264" y="5957019"/>
              <a:ext cx="540000" cy="468000"/>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8" name="Star: 5 Points 7">
              <a:extLst>
                <a:ext uri="{FF2B5EF4-FFF2-40B4-BE49-F238E27FC236}">
                  <a16:creationId xmlns:a16="http://schemas.microsoft.com/office/drawing/2014/main" id="{F3EEC951-60DA-40E4-A106-63CAF41A2F8E}"/>
                </a:ext>
              </a:extLst>
            </p:cNvPr>
            <p:cNvSpPr/>
            <p:nvPr/>
          </p:nvSpPr>
          <p:spPr>
            <a:xfrm>
              <a:off x="2764707" y="4192966"/>
              <a:ext cx="540000" cy="468000"/>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9" name="Star: 5 Points 8">
              <a:extLst>
                <a:ext uri="{FF2B5EF4-FFF2-40B4-BE49-F238E27FC236}">
                  <a16:creationId xmlns:a16="http://schemas.microsoft.com/office/drawing/2014/main" id="{19E5C349-1CBB-482F-9D51-412519010683}"/>
                </a:ext>
              </a:extLst>
            </p:cNvPr>
            <p:cNvSpPr/>
            <p:nvPr/>
          </p:nvSpPr>
          <p:spPr>
            <a:xfrm>
              <a:off x="2063552" y="4192966"/>
              <a:ext cx="540000" cy="468000"/>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grpSp>
      <p:sp>
        <p:nvSpPr>
          <p:cNvPr id="13" name="TextBox 12">
            <a:extLst>
              <a:ext uri="{FF2B5EF4-FFF2-40B4-BE49-F238E27FC236}">
                <a16:creationId xmlns:a16="http://schemas.microsoft.com/office/drawing/2014/main" id="{1676E6E1-E1DB-45F1-8B8D-BBCF6BC71B85}"/>
              </a:ext>
            </a:extLst>
          </p:cNvPr>
          <p:cNvSpPr txBox="1"/>
          <p:nvPr/>
        </p:nvSpPr>
        <p:spPr>
          <a:xfrm>
            <a:off x="361433" y="236510"/>
            <a:ext cx="5200043" cy="707886"/>
          </a:xfrm>
          <a:prstGeom prst="rect">
            <a:avLst/>
          </a:prstGeom>
          <a:noFill/>
        </p:spPr>
        <p:txBody>
          <a:bodyPr wrap="square" rtlCol="0">
            <a:spAutoFit/>
          </a:bodyPr>
          <a:lstStyle/>
          <a:p>
            <a:pPr defTabSz="685800">
              <a:defRPr/>
            </a:pPr>
            <a:r>
              <a:rPr lang="en-GB" sz="4000" b="1" dirty="0">
                <a:latin typeface="Rockwell Nova Extra Bold" panose="02060903020205020403" pitchFamily="18" charset="0"/>
              </a:rPr>
              <a:t>WORKSHOP</a:t>
            </a:r>
          </a:p>
        </p:txBody>
      </p:sp>
      <p:pic>
        <p:nvPicPr>
          <p:cNvPr id="17" name="Picture 16">
            <a:extLst>
              <a:ext uri="{FF2B5EF4-FFF2-40B4-BE49-F238E27FC236}">
                <a16:creationId xmlns:a16="http://schemas.microsoft.com/office/drawing/2014/main" id="{466E247D-25C4-8843-AC7F-0C8F15B14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7791" y="-34043"/>
            <a:ext cx="7054209" cy="6892043"/>
          </a:xfrm>
          <a:prstGeom prst="rect">
            <a:avLst/>
          </a:prstGeom>
        </p:spPr>
      </p:pic>
      <p:sp>
        <p:nvSpPr>
          <p:cNvPr id="18" name="TextBox 17">
            <a:extLst>
              <a:ext uri="{FF2B5EF4-FFF2-40B4-BE49-F238E27FC236}">
                <a16:creationId xmlns:a16="http://schemas.microsoft.com/office/drawing/2014/main" id="{D2AF0D0C-2026-3344-8748-5E0DA2C9FEC8}"/>
              </a:ext>
            </a:extLst>
          </p:cNvPr>
          <p:cNvSpPr txBox="1"/>
          <p:nvPr/>
        </p:nvSpPr>
        <p:spPr>
          <a:xfrm>
            <a:off x="5380996" y="476527"/>
            <a:ext cx="6592970" cy="1200329"/>
          </a:xfrm>
          <a:prstGeom prst="rect">
            <a:avLst/>
          </a:prstGeom>
          <a:solidFill>
            <a:srgbClr val="000000">
              <a:alpha val="30196"/>
            </a:srgbClr>
          </a:solidFill>
        </p:spPr>
        <p:txBody>
          <a:bodyPr wrap="square" rtlCol="0">
            <a:spAutoFit/>
          </a:bodyPr>
          <a:lstStyle/>
          <a:p>
            <a:pPr defTabSz="685800">
              <a:defRPr/>
            </a:pPr>
            <a:r>
              <a:rPr lang="en-GB" sz="2400" b="1" dirty="0">
                <a:solidFill>
                  <a:prstClr val="white"/>
                </a:solidFill>
                <a:effectLst>
                  <a:outerShdw blurRad="38100" dist="38100" dir="2700000" algn="tl">
                    <a:srgbClr val="000000">
                      <a:alpha val="43137"/>
                    </a:srgbClr>
                  </a:outerShdw>
                </a:effectLst>
                <a:latin typeface="Rockwell Nova" panose="02060503020205020403" pitchFamily="18" charset="0"/>
              </a:rPr>
              <a:t>Learning aim: Understand how a person gets a diagnosis of schizophrenia</a:t>
            </a:r>
          </a:p>
        </p:txBody>
      </p:sp>
      <p:sp>
        <p:nvSpPr>
          <p:cNvPr id="19" name="TextBox 18">
            <a:extLst>
              <a:ext uri="{FF2B5EF4-FFF2-40B4-BE49-F238E27FC236}">
                <a16:creationId xmlns:a16="http://schemas.microsoft.com/office/drawing/2014/main" id="{81B2A5F0-96A7-4546-BD24-0A874CFF524F}"/>
              </a:ext>
            </a:extLst>
          </p:cNvPr>
          <p:cNvSpPr txBox="1"/>
          <p:nvPr/>
        </p:nvSpPr>
        <p:spPr>
          <a:xfrm>
            <a:off x="9841209" y="4835200"/>
            <a:ext cx="2132757" cy="1785104"/>
          </a:xfrm>
          <a:prstGeom prst="rect">
            <a:avLst/>
          </a:prstGeom>
          <a:solidFill>
            <a:srgbClr val="000000">
              <a:alpha val="30196"/>
            </a:srgbClr>
          </a:solidFill>
        </p:spPr>
        <p:txBody>
          <a:bodyPr wrap="square" rtlCol="0">
            <a:spAutoFit/>
          </a:bodyPr>
          <a:lstStyle/>
          <a:p>
            <a:pPr defTabSz="685800">
              <a:defRPr/>
            </a:pPr>
            <a:r>
              <a:rPr lang="en-GB" sz="2000" b="1" dirty="0">
                <a:solidFill>
                  <a:prstClr val="white"/>
                </a:solidFill>
                <a:effectLst>
                  <a:outerShdw blurRad="38100" dist="38100" dir="2700000" algn="tl">
                    <a:srgbClr val="000000">
                      <a:alpha val="43137"/>
                    </a:srgbClr>
                  </a:outerShdw>
                </a:effectLst>
                <a:latin typeface="Rockwell Nova" panose="02060503020205020403" pitchFamily="18" charset="0"/>
              </a:rPr>
              <a:t>Key Terms: </a:t>
            </a:r>
          </a:p>
          <a:p>
            <a:pPr defTabSz="685800">
              <a:defRPr/>
            </a:pPr>
            <a:r>
              <a:rPr lang="en-GB" b="1" dirty="0" err="1">
                <a:solidFill>
                  <a:prstClr val="white"/>
                </a:solidFill>
                <a:effectLst>
                  <a:outerShdw blurRad="38100" dist="38100" dir="2700000" algn="tl">
                    <a:srgbClr val="000000">
                      <a:alpha val="43137"/>
                    </a:srgbClr>
                  </a:outerShdw>
                </a:effectLst>
                <a:latin typeface="Rockwell Nova" panose="02060503020205020403" pitchFamily="18" charset="0"/>
              </a:rPr>
              <a:t>SchizophreniaSymptoms</a:t>
            </a:r>
            <a:endParaRPr lang="en-GB" b="1" dirty="0">
              <a:solidFill>
                <a:prstClr val="white"/>
              </a:solidFill>
              <a:effectLst>
                <a:outerShdw blurRad="38100" dist="38100" dir="2700000" algn="tl">
                  <a:srgbClr val="000000">
                    <a:alpha val="43137"/>
                  </a:srgbClr>
                </a:outerShdw>
              </a:effectLst>
              <a:latin typeface="Rockwell Nova" panose="02060503020205020403" pitchFamily="18" charset="0"/>
            </a:endParaRPr>
          </a:p>
          <a:p>
            <a:pPr defTabSz="685800">
              <a:defRPr/>
            </a:pPr>
            <a:r>
              <a:rPr lang="en-US" b="1" dirty="0">
                <a:solidFill>
                  <a:prstClr val="white"/>
                </a:solidFill>
                <a:effectLst>
                  <a:outerShdw blurRad="38100" dist="38100" dir="2700000" algn="tl">
                    <a:srgbClr val="000000">
                      <a:alpha val="43137"/>
                    </a:srgbClr>
                  </a:outerShdw>
                </a:effectLst>
                <a:latin typeface="Rockwell Nova" panose="02060503020205020403" pitchFamily="18" charset="0"/>
              </a:rPr>
              <a:t>Diagnosis</a:t>
            </a:r>
          </a:p>
          <a:p>
            <a:pPr defTabSz="685800">
              <a:defRPr/>
            </a:pPr>
            <a:r>
              <a:rPr lang="en-US" b="1" dirty="0">
                <a:solidFill>
                  <a:prstClr val="white"/>
                </a:solidFill>
                <a:effectLst>
                  <a:outerShdw blurRad="38100" dist="38100" dir="2700000" algn="tl">
                    <a:srgbClr val="000000">
                      <a:alpha val="43137"/>
                    </a:srgbClr>
                  </a:outerShdw>
                </a:effectLst>
                <a:latin typeface="Rockwell Nova" panose="02060503020205020403" pitchFamily="18" charset="0"/>
              </a:rPr>
              <a:t>Psychotic</a:t>
            </a:r>
          </a:p>
          <a:p>
            <a:pPr defTabSz="685800">
              <a:defRPr/>
            </a:pPr>
            <a:r>
              <a:rPr lang="en-US" b="1" dirty="0">
                <a:solidFill>
                  <a:prstClr val="white"/>
                </a:solidFill>
                <a:effectLst>
                  <a:outerShdw blurRad="38100" dist="38100" dir="2700000" algn="tl">
                    <a:srgbClr val="000000">
                      <a:alpha val="43137"/>
                    </a:srgbClr>
                  </a:outerShdw>
                </a:effectLst>
                <a:latin typeface="Rockwell Nova" panose="02060503020205020403" pitchFamily="18" charset="0"/>
              </a:rPr>
              <a:t>Characteristics</a:t>
            </a:r>
            <a:endParaRPr lang="en-GB" b="1" dirty="0">
              <a:solidFill>
                <a:prstClr val="white"/>
              </a:solidFill>
              <a:effectLst>
                <a:outerShdw blurRad="38100" dist="38100" dir="2700000" algn="tl">
                  <a:srgbClr val="000000">
                    <a:alpha val="43137"/>
                  </a:srgbClr>
                </a:outerShdw>
              </a:effectLst>
              <a:latin typeface="Rockwell Nova" panose="02060503020205020403" pitchFamily="18" charset="0"/>
            </a:endParaRPr>
          </a:p>
        </p:txBody>
      </p:sp>
    </p:spTree>
    <p:extLst>
      <p:ext uri="{BB962C8B-B14F-4D97-AF65-F5344CB8AC3E}">
        <p14:creationId xmlns:p14="http://schemas.microsoft.com/office/powerpoint/2010/main" val="108304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a:xfrm>
            <a:off x="609357" y="4282144"/>
            <a:ext cx="3010809" cy="1670491"/>
          </a:xfrm>
          <a:prstGeom prst="roundRect">
            <a:avLst/>
          </a:prstGeom>
          <a:solidFill>
            <a:srgbClr val="0DFF1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a:solidFill>
                  <a:schemeClr val="tx1"/>
                </a:solidFill>
              </a:rPr>
              <a:t>Progress Step 1</a:t>
            </a:r>
          </a:p>
          <a:p>
            <a:r>
              <a:rPr lang="en-GB" sz="1600" u="sng" dirty="0">
                <a:solidFill>
                  <a:srgbClr val="000000"/>
                </a:solidFill>
              </a:rPr>
              <a:t>EXPLORE &amp; PRESENT</a:t>
            </a:r>
            <a:r>
              <a:rPr lang="en-GB" sz="1600" dirty="0">
                <a:solidFill>
                  <a:srgbClr val="000000"/>
                </a:solidFill>
              </a:rPr>
              <a:t>:</a:t>
            </a:r>
          </a:p>
          <a:p>
            <a:r>
              <a:rPr lang="en-GB" dirty="0">
                <a:solidFill>
                  <a:srgbClr val="000000"/>
                </a:solidFill>
                <a:effectLst/>
              </a:rPr>
              <a:t>Key terms within the </a:t>
            </a:r>
            <a:r>
              <a:rPr lang="en-GB">
                <a:solidFill>
                  <a:srgbClr val="000000"/>
                </a:solidFill>
                <a:effectLst/>
              </a:rPr>
              <a:t>symptoms of </a:t>
            </a:r>
            <a:r>
              <a:rPr lang="en-GB" dirty="0">
                <a:solidFill>
                  <a:srgbClr val="000000"/>
                </a:solidFill>
                <a:effectLst/>
              </a:rPr>
              <a:t>schizophrenia</a:t>
            </a:r>
          </a:p>
        </p:txBody>
      </p:sp>
      <p:sp>
        <p:nvSpPr>
          <p:cNvPr id="5" name="Rectangle 4"/>
          <p:cNvSpPr/>
          <p:nvPr/>
        </p:nvSpPr>
        <p:spPr>
          <a:xfrm>
            <a:off x="198782" y="6044555"/>
            <a:ext cx="11900452" cy="71913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000" b="1" dirty="0">
                <a:solidFill>
                  <a:schemeClr val="bg1"/>
                </a:solidFill>
              </a:rPr>
              <a:t>RESOURCES: have your textbook and go to </a:t>
            </a:r>
            <a:r>
              <a:rPr lang="en-GB" sz="2000" b="1" dirty="0">
                <a:solidFill>
                  <a:schemeClr val="bg1"/>
                </a:solidFill>
                <a:hlinkClick r:id="rId3"/>
              </a:rPr>
              <a:t>https://passmorespsychology.weebly.com/the-basics.html</a:t>
            </a:r>
            <a:r>
              <a:rPr lang="en-GB" sz="2000" b="1" dirty="0">
                <a:solidFill>
                  <a:schemeClr val="bg1"/>
                </a:solidFill>
              </a:rPr>
              <a:t> </a:t>
            </a:r>
            <a:endParaRPr lang="en-GB" sz="2000" dirty="0">
              <a:effectLst/>
            </a:endParaRPr>
          </a:p>
        </p:txBody>
      </p:sp>
      <p:sp>
        <p:nvSpPr>
          <p:cNvPr id="7" name="Rectangle 6"/>
          <p:cNvSpPr/>
          <p:nvPr/>
        </p:nvSpPr>
        <p:spPr>
          <a:xfrm>
            <a:off x="6981092" y="92765"/>
            <a:ext cx="5118142" cy="69939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i="1" u="sng" dirty="0">
                <a:solidFill>
                  <a:schemeClr val="tx2">
                    <a:lumMod val="75000"/>
                  </a:schemeClr>
                </a:solidFill>
              </a:rPr>
              <a:t>Next step: </a:t>
            </a:r>
            <a:r>
              <a:rPr lang="en-GB" sz="2000" i="1" dirty="0">
                <a:solidFill>
                  <a:schemeClr val="tx2">
                    <a:lumMod val="75000"/>
                  </a:schemeClr>
                </a:solidFill>
              </a:rPr>
              <a:t>Exploring </a:t>
            </a:r>
            <a:r>
              <a:rPr lang="en-GB" sz="2000" b="1" i="1" dirty="0">
                <a:solidFill>
                  <a:schemeClr val="tx2">
                    <a:lumMod val="75000"/>
                  </a:schemeClr>
                </a:solidFill>
              </a:rPr>
              <a:t>theories</a:t>
            </a:r>
            <a:r>
              <a:rPr lang="en-GB" sz="2000" i="1" dirty="0">
                <a:solidFill>
                  <a:schemeClr val="tx2">
                    <a:lumMod val="75000"/>
                  </a:schemeClr>
                </a:solidFill>
              </a:rPr>
              <a:t> on schizophrenia</a:t>
            </a:r>
            <a:endParaRPr lang="en-GB" i="1" dirty="0">
              <a:solidFill>
                <a:schemeClr val="tx2">
                  <a:lumMod val="75000"/>
                </a:schemeClr>
              </a:solidFill>
            </a:endParaRPr>
          </a:p>
        </p:txBody>
      </p:sp>
      <p:sp>
        <p:nvSpPr>
          <p:cNvPr id="12" name="Rounded Rectangle 11"/>
          <p:cNvSpPr/>
          <p:nvPr/>
        </p:nvSpPr>
        <p:spPr>
          <a:xfrm>
            <a:off x="721670" y="2879975"/>
            <a:ext cx="3234559" cy="1307123"/>
          </a:xfrm>
          <a:prstGeom prst="roundRect">
            <a:avLst/>
          </a:prstGeom>
          <a:solidFill>
            <a:srgbClr val="FFC76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a:solidFill>
                  <a:schemeClr val="tx1"/>
                </a:solidFill>
              </a:rPr>
              <a:t>Progress Step 2</a:t>
            </a:r>
          </a:p>
          <a:p>
            <a:pPr>
              <a:defRPr/>
            </a:pPr>
            <a:r>
              <a:rPr lang="en-GB" sz="1600" u="sng" dirty="0">
                <a:solidFill>
                  <a:schemeClr val="tx1"/>
                </a:solidFill>
              </a:rPr>
              <a:t>EXPLORE &amp; REPRESENT:</a:t>
            </a:r>
          </a:p>
          <a:p>
            <a:pPr>
              <a:defRPr/>
            </a:pPr>
            <a:r>
              <a:rPr lang="en-GB" dirty="0">
                <a:solidFill>
                  <a:schemeClr val="tx1"/>
                </a:solidFill>
              </a:rPr>
              <a:t>The symptoms of schizophrenia</a:t>
            </a:r>
            <a:endParaRPr lang="en-GB" sz="2000" dirty="0">
              <a:solidFill>
                <a:schemeClr val="tx1"/>
              </a:solidFill>
            </a:endParaRPr>
          </a:p>
        </p:txBody>
      </p:sp>
      <p:sp>
        <p:nvSpPr>
          <p:cNvPr id="17" name="TextBox 16"/>
          <p:cNvSpPr txBox="1"/>
          <p:nvPr/>
        </p:nvSpPr>
        <p:spPr>
          <a:xfrm>
            <a:off x="3675182" y="4504156"/>
            <a:ext cx="6322689" cy="1323439"/>
          </a:xfrm>
          <a:prstGeom prst="rect">
            <a:avLst/>
          </a:prstGeom>
          <a:solidFill>
            <a:srgbClr val="C7FFB1"/>
          </a:solidFill>
        </p:spPr>
        <p:txBody>
          <a:bodyPr wrap="square">
            <a:spAutoFit/>
          </a:bodyPr>
          <a:lstStyle/>
          <a:p>
            <a:pPr>
              <a:defRPr/>
            </a:pPr>
            <a:r>
              <a:rPr lang="en-GB" sz="2000" u="sng" dirty="0"/>
              <a:t>Success:</a:t>
            </a:r>
          </a:p>
          <a:p>
            <a:r>
              <a:rPr lang="en-GB" sz="2000" dirty="0"/>
              <a:t>Research the </a:t>
            </a:r>
            <a:r>
              <a:rPr lang="en-GB" sz="2000" b="1" u="sng" dirty="0"/>
              <a:t>meanings of new words </a:t>
            </a:r>
            <a:r>
              <a:rPr lang="en-GB" sz="2000" dirty="0"/>
              <a:t>in the table of symptoms, and create a glossary of them.</a:t>
            </a:r>
          </a:p>
          <a:p>
            <a:r>
              <a:rPr lang="en-GB" sz="2000" dirty="0"/>
              <a:t>Make sure that you have a clear definition for each.</a:t>
            </a:r>
          </a:p>
        </p:txBody>
      </p:sp>
      <p:sp>
        <p:nvSpPr>
          <p:cNvPr id="20486" name="TextBox 12"/>
          <p:cNvSpPr txBox="1">
            <a:spLocks noChangeArrowheads="1"/>
          </p:cNvSpPr>
          <p:nvPr/>
        </p:nvSpPr>
        <p:spPr bwMode="auto">
          <a:xfrm>
            <a:off x="-122197" y="11287"/>
            <a:ext cx="7285893" cy="1015663"/>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412750"/>
            <a:r>
              <a:rPr lang="en-GB" sz="2000" b="1" u="sng" dirty="0"/>
              <a:t>New Learning: </a:t>
            </a:r>
            <a:r>
              <a:rPr lang="en-GB" sz="2000" dirty="0">
                <a:effectLst>
                  <a:outerShdw blurRad="38100" dist="38100" dir="2700000" algn="tl">
                    <a:srgbClr val="000000">
                      <a:alpha val="43137"/>
                    </a:srgbClr>
                  </a:outerShdw>
                </a:effectLst>
                <a:latin typeface="Rockwell Nova" panose="02060503020205020403" pitchFamily="18" charset="0"/>
              </a:rPr>
              <a:t>Understand how a person gets a diagnosis of schizophrenia.</a:t>
            </a:r>
            <a:endParaRPr lang="en-GB" sz="1800" dirty="0"/>
          </a:p>
          <a:p>
            <a:endParaRPr lang="en-GB" sz="2000" b="1" u="sng" dirty="0"/>
          </a:p>
        </p:txBody>
      </p:sp>
      <p:sp>
        <p:nvSpPr>
          <p:cNvPr id="13" name="TextBox 12"/>
          <p:cNvSpPr txBox="1"/>
          <p:nvPr/>
        </p:nvSpPr>
        <p:spPr>
          <a:xfrm>
            <a:off x="4004355" y="3059969"/>
            <a:ext cx="5993516" cy="1015663"/>
          </a:xfrm>
          <a:prstGeom prst="rect">
            <a:avLst/>
          </a:prstGeom>
          <a:solidFill>
            <a:srgbClr val="FFEFC1"/>
          </a:solidFill>
        </p:spPr>
        <p:txBody>
          <a:bodyPr wrap="square">
            <a:spAutoFit/>
          </a:bodyPr>
          <a:lstStyle/>
          <a:p>
            <a:pPr>
              <a:defRPr/>
            </a:pPr>
            <a:r>
              <a:rPr lang="en-GB" sz="2000" u="sng" dirty="0"/>
              <a:t>Success:</a:t>
            </a:r>
            <a:endParaRPr lang="en-GB" u="sng" dirty="0"/>
          </a:p>
          <a:p>
            <a:pPr>
              <a:defRPr/>
            </a:pPr>
            <a:r>
              <a:rPr lang="en-GB" sz="2000" dirty="0"/>
              <a:t>Create a </a:t>
            </a:r>
            <a:r>
              <a:rPr lang="en-GB" sz="2000" b="1" u="sng" dirty="0"/>
              <a:t>leaflet</a:t>
            </a:r>
            <a:r>
              <a:rPr lang="en-GB" sz="2000" dirty="0"/>
              <a:t> for a psychiatrist’s waiting room outlining the symptoms of schizophrenia.</a:t>
            </a:r>
          </a:p>
        </p:txBody>
      </p:sp>
      <p:sp>
        <p:nvSpPr>
          <p:cNvPr id="15" name="TextBox 14"/>
          <p:cNvSpPr txBox="1"/>
          <p:nvPr/>
        </p:nvSpPr>
        <p:spPr>
          <a:xfrm>
            <a:off x="4294350" y="878128"/>
            <a:ext cx="5738692" cy="1938992"/>
          </a:xfrm>
          <a:prstGeom prst="rect">
            <a:avLst/>
          </a:prstGeom>
          <a:solidFill>
            <a:srgbClr val="FFE7EF"/>
          </a:solidFill>
        </p:spPr>
        <p:txBody>
          <a:bodyPr wrap="square">
            <a:spAutoFit/>
          </a:bodyPr>
          <a:lstStyle/>
          <a:p>
            <a:pPr>
              <a:defRPr/>
            </a:pPr>
            <a:r>
              <a:rPr lang="en-GB" sz="2000" u="sng" dirty="0"/>
              <a:t>Success</a:t>
            </a:r>
          </a:p>
          <a:p>
            <a:pPr>
              <a:defRPr/>
            </a:pPr>
            <a:r>
              <a:rPr lang="en-GB" sz="2000" dirty="0"/>
              <a:t>Conduct a</a:t>
            </a:r>
            <a:r>
              <a:rPr lang="en-GB" sz="2000" b="1" u="sng" dirty="0"/>
              <a:t> case study </a:t>
            </a:r>
            <a:r>
              <a:rPr lang="en-GB" sz="2000" dirty="0"/>
              <a:t>using the ‘Living with Schizophrenia’ worksheet and watching the documentary on the website: </a:t>
            </a:r>
            <a:r>
              <a:rPr lang="en-GB" sz="2000" dirty="0">
                <a:hlinkClick r:id="rId4"/>
              </a:rPr>
              <a:t>https://passmorespsychology.weebly.com/schizophrenia---theories.html</a:t>
            </a:r>
            <a:r>
              <a:rPr lang="en-GB" sz="2000" dirty="0"/>
              <a:t> .</a:t>
            </a:r>
          </a:p>
        </p:txBody>
      </p:sp>
      <p:sp>
        <p:nvSpPr>
          <p:cNvPr id="18" name="Up Arrow 17"/>
          <p:cNvSpPr/>
          <p:nvPr/>
        </p:nvSpPr>
        <p:spPr bwMode="auto">
          <a:xfrm>
            <a:off x="63578" y="709701"/>
            <a:ext cx="690562" cy="5184775"/>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sz="2400" b="1" dirty="0">
                <a:solidFill>
                  <a:schemeClr val="bg1"/>
                </a:solidFill>
              </a:rPr>
              <a:t>Learning</a:t>
            </a:r>
          </a:p>
          <a:p>
            <a:pPr>
              <a:defRPr/>
            </a:pPr>
            <a:r>
              <a:rPr lang="en-US" sz="2400" b="1" dirty="0">
                <a:solidFill>
                  <a:schemeClr val="bg1"/>
                </a:solidFill>
              </a:rPr>
              <a:t> path</a:t>
            </a:r>
          </a:p>
        </p:txBody>
      </p:sp>
      <p:sp>
        <p:nvSpPr>
          <p:cNvPr id="16" name="Rounded Rectangle 15"/>
          <p:cNvSpPr/>
          <p:nvPr/>
        </p:nvSpPr>
        <p:spPr>
          <a:xfrm>
            <a:off x="843588" y="836177"/>
            <a:ext cx="3415592" cy="1948751"/>
          </a:xfrm>
          <a:prstGeom prst="roundRect">
            <a:avLst/>
          </a:prstGeom>
          <a:solidFill>
            <a:srgbClr val="FF76E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1400" dirty="0">
              <a:solidFill>
                <a:schemeClr val="tx1"/>
              </a:solidFill>
              <a:latin typeface="+mj-lt"/>
            </a:endParaRPr>
          </a:p>
          <a:p>
            <a:pPr>
              <a:defRPr/>
            </a:pPr>
            <a:r>
              <a:rPr lang="en-GB" sz="2000" b="1" dirty="0">
                <a:solidFill>
                  <a:schemeClr val="tx1"/>
                </a:solidFill>
              </a:rPr>
              <a:t>Progress Step 3</a:t>
            </a:r>
          </a:p>
          <a:p>
            <a:pPr>
              <a:defRPr/>
            </a:pPr>
            <a:r>
              <a:rPr lang="en-GB" sz="1600" u="sng" dirty="0">
                <a:solidFill>
                  <a:schemeClr val="tx1"/>
                </a:solidFill>
              </a:rPr>
              <a:t>EXPLORE &amp; EVALUATE</a:t>
            </a:r>
            <a:r>
              <a:rPr lang="en-GB" sz="1200" u="sng" dirty="0">
                <a:solidFill>
                  <a:srgbClr val="000000"/>
                </a:solidFill>
              </a:rPr>
              <a:t>: </a:t>
            </a:r>
          </a:p>
          <a:p>
            <a:pPr>
              <a:defRPr/>
            </a:pPr>
            <a:r>
              <a:rPr lang="en-GB" dirty="0">
                <a:solidFill>
                  <a:srgbClr val="000000"/>
                </a:solidFill>
              </a:rPr>
              <a:t>How symptoms are presented and how they affect individuals</a:t>
            </a:r>
          </a:p>
          <a:p>
            <a:pPr>
              <a:defRPr/>
            </a:pPr>
            <a:endParaRPr lang="en-GB" sz="1600" dirty="0"/>
          </a:p>
        </p:txBody>
      </p:sp>
      <p:pic>
        <p:nvPicPr>
          <p:cNvPr id="8" name="Picture 7">
            <a:extLst>
              <a:ext uri="{FF2B5EF4-FFF2-40B4-BE49-F238E27FC236}">
                <a16:creationId xmlns:a16="http://schemas.microsoft.com/office/drawing/2014/main" id="{81390723-83B1-CA48-B187-A1C98CEFC4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68212" y="4640954"/>
            <a:ext cx="2101362" cy="1160752"/>
          </a:xfrm>
          <a:prstGeom prst="rect">
            <a:avLst/>
          </a:prstGeom>
        </p:spPr>
      </p:pic>
      <p:pic>
        <p:nvPicPr>
          <p:cNvPr id="23" name="Picture 22">
            <a:extLst>
              <a:ext uri="{FF2B5EF4-FFF2-40B4-BE49-F238E27FC236}">
                <a16:creationId xmlns:a16="http://schemas.microsoft.com/office/drawing/2014/main" id="{A1D449D4-2C6C-6645-B4AF-6E5F97101E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55468" y="2879976"/>
            <a:ext cx="2101362" cy="1160752"/>
          </a:xfrm>
          <a:prstGeom prst="rect">
            <a:avLst/>
          </a:prstGeom>
        </p:spPr>
      </p:pic>
      <p:pic>
        <p:nvPicPr>
          <p:cNvPr id="10" name="Picture 9">
            <a:extLst>
              <a:ext uri="{FF2B5EF4-FFF2-40B4-BE49-F238E27FC236}">
                <a16:creationId xmlns:a16="http://schemas.microsoft.com/office/drawing/2014/main" id="{D4BE72CB-83BE-5549-A707-68308030A28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8018" y="1155786"/>
            <a:ext cx="2131556" cy="1106379"/>
          </a:xfrm>
          <a:prstGeom prst="rect">
            <a:avLst/>
          </a:prstGeom>
        </p:spPr>
      </p:pic>
    </p:spTree>
    <p:custDataLst>
      <p:tags r:id="rId1"/>
    </p:custDataLst>
    <p:extLst>
      <p:ext uri="{BB962C8B-B14F-4D97-AF65-F5344CB8AC3E}">
        <p14:creationId xmlns:p14="http://schemas.microsoft.com/office/powerpoint/2010/main" val="192818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B8B4-58F0-486A-A02E-412159C34BDE}"/>
              </a:ext>
            </a:extLst>
          </p:cNvPr>
          <p:cNvSpPr>
            <a:spLocks noGrp="1"/>
          </p:cNvSpPr>
          <p:nvPr>
            <p:ph type="title"/>
          </p:nvPr>
        </p:nvSpPr>
        <p:spPr>
          <a:xfrm>
            <a:off x="424071" y="151976"/>
            <a:ext cx="10058400" cy="1325563"/>
          </a:xfrm>
        </p:spPr>
        <p:txBody>
          <a:bodyPr>
            <a:normAutofit/>
          </a:bodyPr>
          <a:lstStyle/>
          <a:p>
            <a:r>
              <a:rPr lang="en-GB" sz="3600" b="1" dirty="0"/>
              <a:t>Challenge Quiz – Back of your book</a:t>
            </a:r>
          </a:p>
        </p:txBody>
      </p:sp>
      <p:sp>
        <p:nvSpPr>
          <p:cNvPr id="3" name="Content Placeholder 2">
            <a:extLst>
              <a:ext uri="{FF2B5EF4-FFF2-40B4-BE49-F238E27FC236}">
                <a16:creationId xmlns:a16="http://schemas.microsoft.com/office/drawing/2014/main" id="{AC388BC4-ADF0-4CFE-8E10-C3675DF48183}"/>
              </a:ext>
            </a:extLst>
          </p:cNvPr>
          <p:cNvSpPr>
            <a:spLocks noGrp="1"/>
          </p:cNvSpPr>
          <p:nvPr>
            <p:ph idx="1"/>
          </p:nvPr>
        </p:nvSpPr>
        <p:spPr>
          <a:xfrm>
            <a:off x="424072" y="1722784"/>
            <a:ext cx="11234528" cy="5035995"/>
          </a:xfrm>
        </p:spPr>
        <p:txBody>
          <a:bodyPr numCol="2">
            <a:normAutofit fontScale="92500" lnSpcReduction="20000"/>
          </a:bodyPr>
          <a:lstStyle/>
          <a:p>
            <a:pPr marL="342900" indent="-342900">
              <a:buFont typeface="+mj-lt"/>
              <a:buAutoNum type="arabicPeriod"/>
            </a:pPr>
            <a:r>
              <a:rPr lang="en-GB" sz="2200" dirty="0"/>
              <a:t>What does the term </a:t>
            </a:r>
            <a:r>
              <a:rPr lang="en-GB" sz="2200" b="1" dirty="0"/>
              <a:t>prevalence</a:t>
            </a:r>
            <a:r>
              <a:rPr lang="en-GB" sz="2200" dirty="0"/>
              <a:t> mean?</a:t>
            </a:r>
          </a:p>
          <a:p>
            <a:pPr marL="171450" lvl="1" indent="0">
              <a:buNone/>
            </a:pPr>
            <a:r>
              <a:rPr lang="en-GB" sz="2050" dirty="0"/>
              <a:t>	</a:t>
            </a:r>
            <a:r>
              <a:rPr lang="en-GB" sz="2050" dirty="0">
                <a:solidFill>
                  <a:srgbClr val="FF0000"/>
                </a:solidFill>
              </a:rPr>
              <a:t>How common something is</a:t>
            </a:r>
          </a:p>
          <a:p>
            <a:pPr marL="342900" indent="-342900">
              <a:buFont typeface="+mj-lt"/>
              <a:buAutoNum type="arabicPeriod"/>
            </a:pPr>
            <a:r>
              <a:rPr lang="en-GB" sz="2200" dirty="0"/>
              <a:t>Jahoda suggested a definition of good mental health, by listing 6 characteristics a person should have. Name </a:t>
            </a:r>
            <a:r>
              <a:rPr lang="en-GB" sz="2200" b="1" dirty="0"/>
              <a:t>three </a:t>
            </a:r>
            <a:r>
              <a:rPr lang="en-GB" sz="2200" dirty="0"/>
              <a:t>of them.</a:t>
            </a:r>
          </a:p>
          <a:p>
            <a:pPr marL="171450" lvl="1" indent="0">
              <a:buNone/>
            </a:pPr>
            <a:r>
              <a:rPr lang="en-GB" sz="2050" dirty="0">
                <a:solidFill>
                  <a:srgbClr val="FF0000"/>
                </a:solidFill>
              </a:rPr>
              <a:t>Having high self-esteem		</a:t>
            </a:r>
          </a:p>
          <a:p>
            <a:pPr marL="171450" lvl="1" indent="0">
              <a:buNone/>
            </a:pPr>
            <a:r>
              <a:rPr lang="en-GB" sz="2050" dirty="0">
                <a:solidFill>
                  <a:srgbClr val="FF0000"/>
                </a:solidFill>
              </a:rPr>
              <a:t>Personal growth and self-actualisation </a:t>
            </a:r>
          </a:p>
          <a:p>
            <a:pPr marL="171450" lvl="1" indent="0">
              <a:buNone/>
            </a:pPr>
            <a:r>
              <a:rPr lang="en-GB" sz="2050" dirty="0">
                <a:solidFill>
                  <a:srgbClr val="FF0000"/>
                </a:solidFill>
              </a:rPr>
              <a:t>Integration				</a:t>
            </a:r>
          </a:p>
          <a:p>
            <a:pPr marL="171450" lvl="1" indent="0">
              <a:buNone/>
            </a:pPr>
            <a:r>
              <a:rPr lang="en-GB" sz="2050" dirty="0">
                <a:solidFill>
                  <a:srgbClr val="FF0000"/>
                </a:solidFill>
              </a:rPr>
              <a:t>Autonomy</a:t>
            </a:r>
          </a:p>
          <a:p>
            <a:pPr marL="171450" lvl="1" indent="0">
              <a:buNone/>
            </a:pPr>
            <a:r>
              <a:rPr lang="en-GB" sz="2050" dirty="0">
                <a:solidFill>
                  <a:srgbClr val="FF0000"/>
                </a:solidFill>
              </a:rPr>
              <a:t>Accurate sense of reality		</a:t>
            </a:r>
          </a:p>
          <a:p>
            <a:pPr marL="171450" lvl="1" indent="0">
              <a:buNone/>
            </a:pPr>
            <a:r>
              <a:rPr lang="en-GB" sz="2050" dirty="0">
                <a:solidFill>
                  <a:srgbClr val="FF0000"/>
                </a:solidFill>
              </a:rPr>
              <a:t>Mastery of the environment</a:t>
            </a:r>
          </a:p>
          <a:p>
            <a:pPr marL="342900" indent="-342900">
              <a:buFont typeface="+mj-lt"/>
              <a:buAutoNum type="arabicPeriod"/>
            </a:pPr>
            <a:r>
              <a:rPr lang="en-GB" sz="2200" dirty="0"/>
              <a:t>What is the name of the </a:t>
            </a:r>
            <a:r>
              <a:rPr lang="en-GB" sz="2200" b="1" dirty="0"/>
              <a:t>other</a:t>
            </a:r>
            <a:r>
              <a:rPr lang="en-GB" sz="2200" dirty="0"/>
              <a:t> definition of mental health ?</a:t>
            </a:r>
          </a:p>
          <a:p>
            <a:pPr marL="171450" lvl="1" indent="0">
              <a:buNone/>
            </a:pPr>
            <a:r>
              <a:rPr lang="en-GB" sz="2050" dirty="0"/>
              <a:t>	</a:t>
            </a:r>
            <a:r>
              <a:rPr lang="en-GB" sz="2050" dirty="0">
                <a:solidFill>
                  <a:srgbClr val="FF0000"/>
                </a:solidFill>
              </a:rPr>
              <a:t>Mental Health Continuum</a:t>
            </a:r>
          </a:p>
          <a:p>
            <a:pPr marL="342900" indent="-342900">
              <a:buFont typeface="+mj-lt"/>
              <a:buAutoNum type="arabicPeriod"/>
            </a:pPr>
            <a:r>
              <a:rPr lang="en-GB" sz="2200" dirty="0"/>
              <a:t>According to current statistics, how many adults have a mental health problem? 	</a:t>
            </a:r>
            <a:r>
              <a:rPr lang="en-GB" sz="2050" dirty="0">
                <a:solidFill>
                  <a:srgbClr val="FF0000"/>
                </a:solidFill>
              </a:rPr>
              <a:t>	</a:t>
            </a:r>
          </a:p>
          <a:p>
            <a:pPr marL="0" indent="0">
              <a:buNone/>
            </a:pPr>
            <a:r>
              <a:rPr lang="en-GB" sz="2050" dirty="0">
                <a:solidFill>
                  <a:srgbClr val="FF0000"/>
                </a:solidFill>
              </a:rPr>
              <a:t>c) 1 in 4</a:t>
            </a:r>
          </a:p>
          <a:p>
            <a:pPr marL="171450" lvl="1" indent="0">
              <a:buNone/>
            </a:pPr>
            <a:endParaRPr lang="en-GB" sz="2050" dirty="0">
              <a:solidFill>
                <a:srgbClr val="FF0000"/>
              </a:solidFill>
            </a:endParaRPr>
          </a:p>
          <a:p>
            <a:pPr marL="457200" indent="-457200">
              <a:buFont typeface="+mj-lt"/>
              <a:buAutoNum type="arabicPeriod" startAt="5"/>
            </a:pPr>
            <a:r>
              <a:rPr lang="en-GB" sz="2200" dirty="0"/>
              <a:t>What is the most common type of mental health problem?</a:t>
            </a:r>
          </a:p>
          <a:p>
            <a:pPr marL="171450" lvl="1" indent="0">
              <a:buNone/>
            </a:pPr>
            <a:r>
              <a:rPr lang="en-GB" sz="2050" dirty="0"/>
              <a:t>	</a:t>
            </a:r>
            <a:r>
              <a:rPr lang="en-GB" sz="2050" dirty="0">
                <a:solidFill>
                  <a:srgbClr val="FF0000"/>
                </a:solidFill>
              </a:rPr>
              <a:t>Generalised Anxiety Disorder, or Depression</a:t>
            </a:r>
          </a:p>
          <a:p>
            <a:pPr marL="342900" indent="-342900">
              <a:buFont typeface="+mj-lt"/>
              <a:buAutoNum type="arabicPeriod" startAt="5"/>
            </a:pPr>
            <a:r>
              <a:rPr lang="en-GB" sz="2200" dirty="0"/>
              <a:t>What does the term </a:t>
            </a:r>
            <a:r>
              <a:rPr lang="en-GB" sz="2200" b="1" dirty="0"/>
              <a:t>stigma</a:t>
            </a:r>
            <a:r>
              <a:rPr lang="en-GB" sz="2200" dirty="0"/>
              <a:t> mean?</a:t>
            </a:r>
          </a:p>
          <a:p>
            <a:pPr marL="171450" lvl="1" indent="0">
              <a:buNone/>
            </a:pPr>
            <a:r>
              <a:rPr lang="en-GB" sz="2050" dirty="0"/>
              <a:t>	</a:t>
            </a:r>
            <a:r>
              <a:rPr lang="en-GB" sz="2050" dirty="0">
                <a:solidFill>
                  <a:srgbClr val="FF0000"/>
                </a:solidFill>
              </a:rPr>
              <a:t>A strong sense of disapproval for something</a:t>
            </a:r>
          </a:p>
          <a:p>
            <a:pPr marL="342900" indent="-342900">
              <a:buFont typeface="+mj-lt"/>
              <a:buAutoNum type="arabicPeriod" startAt="5"/>
            </a:pPr>
            <a:r>
              <a:rPr lang="en-GB" sz="2200" dirty="0"/>
              <a:t>What happened in 1959 which changed attitudes to mental health problems?</a:t>
            </a:r>
          </a:p>
          <a:p>
            <a:pPr marL="171450" lvl="1" indent="0">
              <a:buNone/>
            </a:pPr>
            <a:r>
              <a:rPr lang="en-GB" sz="2050" dirty="0"/>
              <a:t>	</a:t>
            </a:r>
            <a:r>
              <a:rPr lang="en-GB" sz="2050" dirty="0">
                <a:solidFill>
                  <a:srgbClr val="FF0000"/>
                </a:solidFill>
              </a:rPr>
              <a:t>The Mental Health Act (1959)</a:t>
            </a:r>
          </a:p>
          <a:p>
            <a:pPr marL="342900" indent="-342900">
              <a:buFont typeface="+mj-lt"/>
              <a:buAutoNum type="arabicPeriod" startAt="5"/>
            </a:pPr>
            <a:r>
              <a:rPr lang="en-GB" sz="2200" dirty="0"/>
              <a:t>Name a charity or campaign which has made changes to attitudes towards mental health problems. </a:t>
            </a:r>
          </a:p>
          <a:p>
            <a:pPr marL="171450" lvl="1" indent="0">
              <a:buNone/>
            </a:pPr>
            <a:r>
              <a:rPr lang="en-GB" sz="2050" dirty="0">
                <a:solidFill>
                  <a:srgbClr val="FF0000"/>
                </a:solidFill>
              </a:rPr>
              <a:t>	Time To Change, Changing Minds, World Mental Health Day</a:t>
            </a:r>
          </a:p>
          <a:p>
            <a:pPr marL="171450" lvl="1" indent="0">
              <a:buNone/>
            </a:pPr>
            <a:endParaRPr lang="en-GB" sz="2200" dirty="0"/>
          </a:p>
          <a:p>
            <a:endParaRPr lang="en-GB" sz="2200" dirty="0"/>
          </a:p>
        </p:txBody>
      </p:sp>
    </p:spTree>
    <p:extLst>
      <p:ext uri="{BB962C8B-B14F-4D97-AF65-F5344CB8AC3E}">
        <p14:creationId xmlns:p14="http://schemas.microsoft.com/office/powerpoint/2010/main" val="95044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20" end="2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5" y="731751"/>
            <a:ext cx="5019563" cy="1890210"/>
          </a:xfrm>
        </p:spPr>
        <p:txBody>
          <a:bodyPr>
            <a:normAutofit/>
          </a:bodyPr>
          <a:lstStyle/>
          <a:p>
            <a:pPr algn="ctr"/>
            <a:r>
              <a:rPr lang="en-US" sz="3975" dirty="0"/>
              <a:t>Schizophrenia: </a:t>
            </a:r>
            <a:br>
              <a:rPr lang="en-US" dirty="0"/>
            </a:br>
            <a:r>
              <a:rPr lang="en-US" sz="3000" dirty="0"/>
              <a:t>The Clinical Characteristics</a:t>
            </a:r>
            <a:endParaRPr lang="en-US" sz="3975" dirty="0"/>
          </a:p>
        </p:txBody>
      </p:sp>
      <p:sp>
        <p:nvSpPr>
          <p:cNvPr id="3" name="Subtitle 2"/>
          <p:cNvSpPr>
            <a:spLocks noGrp="1"/>
          </p:cNvSpPr>
          <p:nvPr>
            <p:ph type="subTitle" idx="1"/>
          </p:nvPr>
        </p:nvSpPr>
        <p:spPr>
          <a:xfrm>
            <a:off x="1015215" y="3172052"/>
            <a:ext cx="3236908" cy="3326296"/>
          </a:xfrm>
        </p:spPr>
        <p:txBody>
          <a:bodyPr>
            <a:normAutofit/>
          </a:bodyPr>
          <a:lstStyle/>
          <a:p>
            <a:pPr algn="ctr"/>
            <a:r>
              <a:rPr lang="en-US" sz="1800" dirty="0">
                <a:solidFill>
                  <a:schemeClr val="tx1">
                    <a:lumMod val="75000"/>
                    <a:lumOff val="25000"/>
                  </a:schemeClr>
                </a:solidFill>
              </a:rPr>
              <a:t>Know the definition of schizophrenia</a:t>
            </a:r>
          </a:p>
          <a:p>
            <a:pPr algn="ctr"/>
            <a:endParaRPr lang="en-US" sz="1800" dirty="0">
              <a:solidFill>
                <a:schemeClr val="tx1">
                  <a:lumMod val="75000"/>
                  <a:lumOff val="25000"/>
                </a:schemeClr>
              </a:solidFill>
            </a:endParaRPr>
          </a:p>
          <a:p>
            <a:pPr algn="ctr"/>
            <a:r>
              <a:rPr lang="en-US" sz="1800" dirty="0">
                <a:solidFill>
                  <a:schemeClr val="tx1">
                    <a:lumMod val="75000"/>
                    <a:lumOff val="25000"/>
                  </a:schemeClr>
                </a:solidFill>
              </a:rPr>
              <a:t>Understand some of the symptoms of schizophrenia</a:t>
            </a:r>
          </a:p>
          <a:p>
            <a:pPr algn="ctr"/>
            <a:endParaRPr lang="en-US" sz="1800" dirty="0">
              <a:solidFill>
                <a:schemeClr val="tx1">
                  <a:lumMod val="75000"/>
                  <a:lumOff val="25000"/>
                </a:schemeClr>
              </a:solidFill>
            </a:endParaRPr>
          </a:p>
          <a:p>
            <a:pPr algn="ctr"/>
            <a:r>
              <a:rPr lang="en-US" sz="1800" dirty="0">
                <a:solidFill>
                  <a:schemeClr val="tx1">
                    <a:lumMod val="75000"/>
                    <a:lumOff val="25000"/>
                  </a:schemeClr>
                </a:solidFill>
              </a:rPr>
              <a:t>Identify symptoms of schizophrenia in a scenario</a:t>
            </a:r>
          </a:p>
          <a:p>
            <a:pPr algn="ctr"/>
            <a:endParaRPr lang="en-US" sz="1800" dirty="0">
              <a:solidFill>
                <a:schemeClr val="tx1">
                  <a:lumMod val="75000"/>
                  <a:lumOff val="25000"/>
                </a:schemeClr>
              </a:solidFill>
            </a:endParaRPr>
          </a:p>
        </p:txBody>
      </p:sp>
      <p:grpSp>
        <p:nvGrpSpPr>
          <p:cNvPr id="12" name="Group 11">
            <a:extLst>
              <a:ext uri="{FF2B5EF4-FFF2-40B4-BE49-F238E27FC236}">
                <a16:creationId xmlns:a16="http://schemas.microsoft.com/office/drawing/2014/main" id="{CC632A31-6E02-40D1-BBA3-C09D8F84774F}"/>
              </a:ext>
            </a:extLst>
          </p:cNvPr>
          <p:cNvGrpSpPr/>
          <p:nvPr/>
        </p:nvGrpSpPr>
        <p:grpSpPr>
          <a:xfrm>
            <a:off x="1900883" y="2785429"/>
            <a:ext cx="1465572" cy="2785083"/>
            <a:chOff x="1698264" y="2711584"/>
            <a:chExt cx="1954096" cy="3713435"/>
          </a:xfrm>
        </p:grpSpPr>
        <p:sp>
          <p:nvSpPr>
            <p:cNvPr id="4" name="Star: 5 Points 3">
              <a:extLst>
                <a:ext uri="{FF2B5EF4-FFF2-40B4-BE49-F238E27FC236}">
                  <a16:creationId xmlns:a16="http://schemas.microsoft.com/office/drawing/2014/main" id="{0C4F7317-F923-4CBD-BE8D-451F2D621D23}"/>
                </a:ext>
              </a:extLst>
            </p:cNvPr>
            <p:cNvSpPr/>
            <p:nvPr/>
          </p:nvSpPr>
          <p:spPr>
            <a:xfrm>
              <a:off x="2405312" y="2711584"/>
              <a:ext cx="540000" cy="468000"/>
            </a:xfrm>
            <a:prstGeom prst="star5">
              <a:avLst/>
            </a:prstGeom>
            <a:solidFill>
              <a:srgbClr val="92D05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5" name="Star: 5 Points 4">
              <a:extLst>
                <a:ext uri="{FF2B5EF4-FFF2-40B4-BE49-F238E27FC236}">
                  <a16:creationId xmlns:a16="http://schemas.microsoft.com/office/drawing/2014/main" id="{DC426787-103C-4BAC-A8BE-0C5B942B7AA1}"/>
                </a:ext>
              </a:extLst>
            </p:cNvPr>
            <p:cNvSpPr/>
            <p:nvPr/>
          </p:nvSpPr>
          <p:spPr>
            <a:xfrm>
              <a:off x="2405312" y="5957017"/>
              <a:ext cx="540000" cy="467999"/>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6" name="Star: 5 Points 5">
              <a:extLst>
                <a:ext uri="{FF2B5EF4-FFF2-40B4-BE49-F238E27FC236}">
                  <a16:creationId xmlns:a16="http://schemas.microsoft.com/office/drawing/2014/main" id="{81F20EF6-FEB1-42C4-8391-56D4BC76CE1E}"/>
                </a:ext>
              </a:extLst>
            </p:cNvPr>
            <p:cNvSpPr/>
            <p:nvPr/>
          </p:nvSpPr>
          <p:spPr>
            <a:xfrm>
              <a:off x="3112360" y="5957017"/>
              <a:ext cx="540000" cy="467999"/>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7" name="Star: 5 Points 6">
              <a:extLst>
                <a:ext uri="{FF2B5EF4-FFF2-40B4-BE49-F238E27FC236}">
                  <a16:creationId xmlns:a16="http://schemas.microsoft.com/office/drawing/2014/main" id="{49DD667D-67F2-4F5B-8595-A84C346D9002}"/>
                </a:ext>
              </a:extLst>
            </p:cNvPr>
            <p:cNvSpPr/>
            <p:nvPr/>
          </p:nvSpPr>
          <p:spPr>
            <a:xfrm>
              <a:off x="1698264" y="5957019"/>
              <a:ext cx="540000" cy="468000"/>
            </a:xfrm>
            <a:prstGeom prst="star5">
              <a:avLst/>
            </a:prstGeom>
            <a:solidFill>
              <a:srgbClr val="FF74B8"/>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8" name="Star: 5 Points 7">
              <a:extLst>
                <a:ext uri="{FF2B5EF4-FFF2-40B4-BE49-F238E27FC236}">
                  <a16:creationId xmlns:a16="http://schemas.microsoft.com/office/drawing/2014/main" id="{F3EEC951-60DA-40E4-A106-63CAF41A2F8E}"/>
                </a:ext>
              </a:extLst>
            </p:cNvPr>
            <p:cNvSpPr/>
            <p:nvPr/>
          </p:nvSpPr>
          <p:spPr>
            <a:xfrm>
              <a:off x="2764707" y="4192966"/>
              <a:ext cx="540000" cy="468000"/>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sp>
          <p:nvSpPr>
            <p:cNvPr id="9" name="Star: 5 Points 8">
              <a:extLst>
                <a:ext uri="{FF2B5EF4-FFF2-40B4-BE49-F238E27FC236}">
                  <a16:creationId xmlns:a16="http://schemas.microsoft.com/office/drawing/2014/main" id="{19E5C349-1CBB-482F-9D51-412519010683}"/>
                </a:ext>
              </a:extLst>
            </p:cNvPr>
            <p:cNvSpPr/>
            <p:nvPr/>
          </p:nvSpPr>
          <p:spPr>
            <a:xfrm>
              <a:off x="2063552" y="4192966"/>
              <a:ext cx="540000" cy="468000"/>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1350" dirty="0">
                <a:solidFill>
                  <a:prstClr val="black"/>
                </a:solidFill>
                <a:latin typeface="Calibri"/>
              </a:endParaRPr>
            </a:p>
          </p:txBody>
        </p:sp>
      </p:grpSp>
      <p:sp>
        <p:nvSpPr>
          <p:cNvPr id="13" name="TextBox 12">
            <a:extLst>
              <a:ext uri="{FF2B5EF4-FFF2-40B4-BE49-F238E27FC236}">
                <a16:creationId xmlns:a16="http://schemas.microsoft.com/office/drawing/2014/main" id="{1676E6E1-E1DB-45F1-8B8D-BBCF6BC71B85}"/>
              </a:ext>
            </a:extLst>
          </p:cNvPr>
          <p:cNvSpPr txBox="1"/>
          <p:nvPr/>
        </p:nvSpPr>
        <p:spPr>
          <a:xfrm>
            <a:off x="120774" y="181660"/>
            <a:ext cx="5200043" cy="707886"/>
          </a:xfrm>
          <a:prstGeom prst="rect">
            <a:avLst/>
          </a:prstGeom>
          <a:noFill/>
        </p:spPr>
        <p:txBody>
          <a:bodyPr wrap="square" rtlCol="0">
            <a:spAutoFit/>
          </a:bodyPr>
          <a:lstStyle/>
          <a:p>
            <a:pPr defTabSz="685800">
              <a:defRPr/>
            </a:pPr>
            <a:r>
              <a:rPr lang="en-GB" sz="4000" b="1" dirty="0">
                <a:latin typeface="Rockwell Nova Extra Bold" panose="02060903020205020403" pitchFamily="18" charset="0"/>
              </a:rPr>
              <a:t>MASTER CLASS</a:t>
            </a:r>
          </a:p>
        </p:txBody>
      </p:sp>
      <p:pic>
        <p:nvPicPr>
          <p:cNvPr id="11" name="Picture 10">
            <a:extLst>
              <a:ext uri="{FF2B5EF4-FFF2-40B4-BE49-F238E27FC236}">
                <a16:creationId xmlns:a16="http://schemas.microsoft.com/office/drawing/2014/main" id="{537D15DF-C635-E645-9133-A2A5297B0F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7790" y="27160"/>
            <a:ext cx="7054209" cy="6892043"/>
          </a:xfrm>
          <a:prstGeom prst="rect">
            <a:avLst/>
          </a:prstGeom>
        </p:spPr>
      </p:pic>
      <p:sp>
        <p:nvSpPr>
          <p:cNvPr id="16" name="TextBox 15">
            <a:extLst>
              <a:ext uri="{FF2B5EF4-FFF2-40B4-BE49-F238E27FC236}">
                <a16:creationId xmlns:a16="http://schemas.microsoft.com/office/drawing/2014/main" id="{2B771530-C221-E444-84CE-346A114F7859}"/>
              </a:ext>
            </a:extLst>
          </p:cNvPr>
          <p:cNvSpPr txBox="1"/>
          <p:nvPr/>
        </p:nvSpPr>
        <p:spPr>
          <a:xfrm>
            <a:off x="5380996" y="476527"/>
            <a:ext cx="6592970" cy="1200329"/>
          </a:xfrm>
          <a:prstGeom prst="rect">
            <a:avLst/>
          </a:prstGeom>
          <a:solidFill>
            <a:srgbClr val="000000">
              <a:alpha val="30196"/>
            </a:srgbClr>
          </a:solidFill>
        </p:spPr>
        <p:txBody>
          <a:bodyPr wrap="square" rtlCol="0">
            <a:spAutoFit/>
          </a:bodyPr>
          <a:lstStyle/>
          <a:p>
            <a:pPr defTabSz="685800">
              <a:defRPr/>
            </a:pPr>
            <a:r>
              <a:rPr lang="en-GB" sz="2400" b="1" dirty="0">
                <a:solidFill>
                  <a:prstClr val="white"/>
                </a:solidFill>
                <a:effectLst>
                  <a:outerShdw blurRad="38100" dist="38100" dir="2700000" algn="tl">
                    <a:srgbClr val="000000">
                      <a:alpha val="43137"/>
                    </a:srgbClr>
                  </a:outerShdw>
                </a:effectLst>
                <a:latin typeface="Rockwell Nova" panose="02060503020205020403" pitchFamily="18" charset="0"/>
              </a:rPr>
              <a:t>Learning aim: Understand how a person gets a diagnosis of schizophrenia</a:t>
            </a:r>
          </a:p>
        </p:txBody>
      </p:sp>
      <p:sp>
        <p:nvSpPr>
          <p:cNvPr id="17" name="TextBox 16">
            <a:extLst>
              <a:ext uri="{FF2B5EF4-FFF2-40B4-BE49-F238E27FC236}">
                <a16:creationId xmlns:a16="http://schemas.microsoft.com/office/drawing/2014/main" id="{BA6DAFA0-F296-074E-A552-989AC61D0DE3}"/>
              </a:ext>
            </a:extLst>
          </p:cNvPr>
          <p:cNvSpPr txBox="1"/>
          <p:nvPr/>
        </p:nvSpPr>
        <p:spPr>
          <a:xfrm>
            <a:off x="5670962" y="5219510"/>
            <a:ext cx="5244536" cy="1323439"/>
          </a:xfrm>
          <a:prstGeom prst="rect">
            <a:avLst/>
          </a:prstGeom>
          <a:solidFill>
            <a:srgbClr val="000000">
              <a:alpha val="30196"/>
            </a:srgbClr>
          </a:solidFill>
        </p:spPr>
        <p:txBody>
          <a:bodyPr wrap="square" rtlCol="0">
            <a:spAutoFit/>
          </a:bodyPr>
          <a:lstStyle/>
          <a:p>
            <a:pPr defTabSz="685800">
              <a:defRPr/>
            </a:pPr>
            <a:r>
              <a:rPr lang="en-GB" sz="2000" b="1" dirty="0">
                <a:solidFill>
                  <a:prstClr val="white"/>
                </a:solidFill>
                <a:effectLst>
                  <a:outerShdw blurRad="38100" dist="38100" dir="2700000" algn="tl">
                    <a:srgbClr val="000000">
                      <a:alpha val="43137"/>
                    </a:srgbClr>
                  </a:outerShdw>
                </a:effectLst>
                <a:latin typeface="Rockwell Nova" panose="02060503020205020403" pitchFamily="18" charset="0"/>
              </a:rPr>
              <a:t>Key Terms: </a:t>
            </a:r>
          </a:p>
          <a:p>
            <a:pPr defTabSz="685800">
              <a:defRPr/>
            </a:pPr>
            <a:r>
              <a:rPr lang="en-GB" sz="2000" b="1" dirty="0">
                <a:solidFill>
                  <a:prstClr val="white"/>
                </a:solidFill>
                <a:effectLst>
                  <a:outerShdw blurRad="38100" dist="38100" dir="2700000" algn="tl">
                    <a:srgbClr val="000000">
                      <a:alpha val="43137"/>
                    </a:srgbClr>
                  </a:outerShdw>
                </a:effectLst>
                <a:latin typeface="Rockwell Nova" panose="02060503020205020403" pitchFamily="18" charset="0"/>
              </a:rPr>
              <a:t>	Schizophrenia		Symptoms</a:t>
            </a:r>
          </a:p>
          <a:p>
            <a:pPr defTabSz="685800">
              <a:defRPr/>
            </a:pPr>
            <a:r>
              <a:rPr lang="en-US" sz="2000" b="1" dirty="0">
                <a:solidFill>
                  <a:prstClr val="white"/>
                </a:solidFill>
                <a:effectLst>
                  <a:outerShdw blurRad="38100" dist="38100" dir="2700000" algn="tl">
                    <a:srgbClr val="000000">
                      <a:alpha val="43137"/>
                    </a:srgbClr>
                  </a:outerShdw>
                </a:effectLst>
                <a:latin typeface="Rockwell Nova" panose="02060503020205020403" pitchFamily="18" charset="0"/>
              </a:rPr>
              <a:t>	Diagnosis			Psychotic</a:t>
            </a:r>
          </a:p>
          <a:p>
            <a:pPr defTabSz="685800">
              <a:defRPr/>
            </a:pPr>
            <a:r>
              <a:rPr lang="en-US" sz="2000" b="1" dirty="0">
                <a:solidFill>
                  <a:prstClr val="white"/>
                </a:solidFill>
                <a:effectLst>
                  <a:outerShdw blurRad="38100" dist="38100" dir="2700000" algn="tl">
                    <a:srgbClr val="000000">
                      <a:alpha val="43137"/>
                    </a:srgbClr>
                  </a:outerShdw>
                </a:effectLst>
                <a:latin typeface="Rockwell Nova" panose="02060503020205020403" pitchFamily="18" charset="0"/>
              </a:rPr>
              <a:t>	Characteristics</a:t>
            </a:r>
            <a:endParaRPr lang="en-GB" sz="2000" b="1" dirty="0">
              <a:solidFill>
                <a:prstClr val="white"/>
              </a:solidFill>
              <a:effectLst>
                <a:outerShdw blurRad="38100" dist="38100" dir="2700000" algn="tl">
                  <a:srgbClr val="000000">
                    <a:alpha val="43137"/>
                  </a:srgbClr>
                </a:outerShdw>
              </a:effectLst>
              <a:latin typeface="Rockwell Nova" panose="02060503020205020403" pitchFamily="18" charset="0"/>
            </a:endParaRPr>
          </a:p>
        </p:txBody>
      </p:sp>
    </p:spTree>
    <p:extLst>
      <p:ext uri="{BB962C8B-B14F-4D97-AF65-F5344CB8AC3E}">
        <p14:creationId xmlns:p14="http://schemas.microsoft.com/office/powerpoint/2010/main" val="314879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FDE93-9ACF-43C7-8504-6B43F2A6D6FA}"/>
              </a:ext>
            </a:extLst>
          </p:cNvPr>
          <p:cNvSpPr>
            <a:spLocks noGrp="1"/>
          </p:cNvSpPr>
          <p:nvPr>
            <p:ph idx="1"/>
          </p:nvPr>
        </p:nvSpPr>
        <p:spPr>
          <a:xfrm>
            <a:off x="1997797" y="2609739"/>
            <a:ext cx="6858000" cy="5115337"/>
          </a:xfrm>
        </p:spPr>
        <p:txBody>
          <a:bodyPr>
            <a:normAutofit/>
          </a:bodyPr>
          <a:lstStyle/>
          <a:p>
            <a:r>
              <a:rPr lang="en-GB" sz="2400" i="1" dirty="0">
                <a:solidFill>
                  <a:srgbClr val="C00000"/>
                </a:solidFill>
              </a:rPr>
              <a:t>A psychotic disorder where people lose their sense of self and reality</a:t>
            </a:r>
            <a:endParaRPr lang="en-GB" sz="2000" i="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35784"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35784"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56064"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solidFill>
              <a:srgbClr val="00B05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35784"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422031" y="1692142"/>
            <a:ext cx="8413304" cy="91759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pPr marL="0" indent="0">
              <a:buNone/>
            </a:pPr>
            <a:r>
              <a:rPr lang="en-US" sz="2800" dirty="0"/>
              <a:t>Write a definition – What do you think SCHIZOPHRENIA is? </a:t>
            </a:r>
            <a:endParaRPr lang="en-GB" sz="2800" dirty="0"/>
          </a:p>
          <a:p>
            <a:endParaRPr lang="en-GB" sz="2800" dirty="0"/>
          </a:p>
          <a:p>
            <a:pPr marL="0" indent="0">
              <a:buNone/>
            </a:pPr>
            <a:endParaRPr lang="en-GB" sz="2800" dirty="0"/>
          </a:p>
          <a:p>
            <a:endParaRPr lang="en-GB" sz="2800" dirty="0"/>
          </a:p>
          <a:p>
            <a:pPr marL="0" indent="0">
              <a:buNone/>
            </a:pPr>
            <a:endParaRPr lang="en-US" sz="2800" dirty="0"/>
          </a:p>
          <a:p>
            <a:endParaRPr lang="en-US" sz="2800" dirty="0"/>
          </a:p>
        </p:txBody>
      </p:sp>
      <p:pic>
        <p:nvPicPr>
          <p:cNvPr id="5" name="Picture 4">
            <a:extLst>
              <a:ext uri="{FF2B5EF4-FFF2-40B4-BE49-F238E27FC236}">
                <a16:creationId xmlns:a16="http://schemas.microsoft.com/office/drawing/2014/main" id="{250AAA2D-5193-224C-A0CA-A94960930BCF}"/>
              </a:ext>
            </a:extLst>
          </p:cNvPr>
          <p:cNvPicPr>
            <a:picLocks noChangeAspect="1"/>
          </p:cNvPicPr>
          <p:nvPr/>
        </p:nvPicPr>
        <p:blipFill rotWithShape="1">
          <a:blip r:embed="rId2">
            <a:extLst>
              <a:ext uri="{28A0092B-C50C-407E-A947-70E740481C1C}">
                <a14:useLocalDpi xmlns:a14="http://schemas.microsoft.com/office/drawing/2010/main" val="0"/>
              </a:ext>
            </a:extLst>
          </a:blip>
          <a:srcRect t="8990" b="12283"/>
          <a:stretch/>
        </p:blipFill>
        <p:spPr>
          <a:xfrm>
            <a:off x="1969727" y="3501385"/>
            <a:ext cx="6352444" cy="3345302"/>
          </a:xfrm>
          <a:prstGeom prst="rect">
            <a:avLst/>
          </a:prstGeom>
        </p:spPr>
      </p:pic>
    </p:spTree>
    <p:extLst>
      <p:ext uri="{BB962C8B-B14F-4D97-AF65-F5344CB8AC3E}">
        <p14:creationId xmlns:p14="http://schemas.microsoft.com/office/powerpoint/2010/main" val="84350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440-35F3-9149-994C-88C7F3B85E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3F7DDF-FB44-D64D-85C4-F27A14FA67B7}"/>
              </a:ext>
            </a:extLst>
          </p:cNvPr>
          <p:cNvSpPr>
            <a:spLocks noGrp="1"/>
          </p:cNvSpPr>
          <p:nvPr>
            <p:ph idx="1"/>
          </p:nvPr>
        </p:nvSpPr>
        <p:spPr/>
        <p:txBody>
          <a:bodyPr/>
          <a:lstStyle/>
          <a:p>
            <a:endParaRPr lang="en-US"/>
          </a:p>
        </p:txBody>
      </p:sp>
      <p:pic>
        <p:nvPicPr>
          <p:cNvPr id="4" name="Picture 3" descr="882299.png">
            <a:extLst>
              <a:ext uri="{FF2B5EF4-FFF2-40B4-BE49-F238E27FC236}">
                <a16:creationId xmlns:a16="http://schemas.microsoft.com/office/drawing/2014/main" id="{EADF8063-D415-0C4D-9AA4-937CC91C04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061"/>
            <a:ext cx="12269212" cy="6903061"/>
          </a:xfrm>
          <a:prstGeom prst="rect">
            <a:avLst/>
          </a:prstGeom>
        </p:spPr>
      </p:pic>
    </p:spTree>
    <p:extLst>
      <p:ext uri="{BB962C8B-B14F-4D97-AF65-F5344CB8AC3E}">
        <p14:creationId xmlns:p14="http://schemas.microsoft.com/office/powerpoint/2010/main" val="27623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351692" y="239895"/>
            <a:ext cx="7543800" cy="994172"/>
          </a:xfrm>
        </p:spPr>
        <p:txBody>
          <a:bodyPr>
            <a:normAutofit/>
          </a:bodyPr>
          <a:lstStyle/>
          <a:p>
            <a:r>
              <a:rPr lang="en-GB" sz="4400" dirty="0"/>
              <a:t>About Schizophrenia</a:t>
            </a:r>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35785"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35785"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56065"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solidFill>
              <a:srgbClr val="00B05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35785"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400897" y="2172810"/>
            <a:ext cx="5027512" cy="51153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pPr marL="0" indent="0">
              <a:buNone/>
            </a:pPr>
            <a:r>
              <a:rPr lang="en-US" sz="2400" dirty="0"/>
              <a:t>Schizophrenia is one of the most significant mental health disorders that a person can be diagnosed with as it is very severe and can last a lifetime.</a:t>
            </a:r>
          </a:p>
          <a:p>
            <a:pPr marL="0" indent="0">
              <a:buNone/>
            </a:pPr>
            <a:endParaRPr lang="en-US" sz="2800" dirty="0"/>
          </a:p>
          <a:p>
            <a:pPr marL="0" indent="0">
              <a:buNone/>
            </a:pPr>
            <a:r>
              <a:rPr lang="en-US" sz="2400" dirty="0"/>
              <a:t>Schizophrenia comes from Latin and can literally be translated as “Split Mind”. It is a disorder where individuals lose touch with reality.</a:t>
            </a:r>
            <a:endParaRPr lang="en-GB" sz="2400" dirty="0"/>
          </a:p>
        </p:txBody>
      </p:sp>
      <p:pic>
        <p:nvPicPr>
          <p:cNvPr id="4" name="Picture 3">
            <a:extLst>
              <a:ext uri="{FF2B5EF4-FFF2-40B4-BE49-F238E27FC236}">
                <a16:creationId xmlns:a16="http://schemas.microsoft.com/office/drawing/2014/main" id="{FEEC0712-6ED6-8245-B289-E6F065B8FA82}"/>
              </a:ext>
            </a:extLst>
          </p:cNvPr>
          <p:cNvPicPr>
            <a:picLocks noChangeAspect="1"/>
          </p:cNvPicPr>
          <p:nvPr/>
        </p:nvPicPr>
        <p:blipFill rotWithShape="1">
          <a:blip r:embed="rId2">
            <a:extLst>
              <a:ext uri="{28A0092B-C50C-407E-A947-70E740481C1C}">
                <a14:useLocalDpi xmlns:a14="http://schemas.microsoft.com/office/drawing/2010/main" val="0"/>
              </a:ext>
            </a:extLst>
          </a:blip>
          <a:srcRect l="7533" t="6046" r="7166" b="7687"/>
          <a:stretch/>
        </p:blipFill>
        <p:spPr>
          <a:xfrm>
            <a:off x="5477614" y="1934309"/>
            <a:ext cx="4489765" cy="4540496"/>
          </a:xfrm>
          <a:prstGeom prst="rect">
            <a:avLst/>
          </a:prstGeom>
        </p:spPr>
      </p:pic>
    </p:spTree>
    <p:extLst>
      <p:ext uri="{BB962C8B-B14F-4D97-AF65-F5344CB8AC3E}">
        <p14:creationId xmlns:p14="http://schemas.microsoft.com/office/powerpoint/2010/main" val="239499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351692" y="291185"/>
            <a:ext cx="7543800" cy="994172"/>
          </a:xfrm>
        </p:spPr>
        <p:txBody>
          <a:bodyPr>
            <a:normAutofit/>
          </a:bodyPr>
          <a:lstStyle/>
          <a:p>
            <a:r>
              <a:rPr lang="en-US" sz="4400" b="1" dirty="0"/>
              <a:t>In your tables…</a:t>
            </a:r>
            <a:endParaRPr lang="en-GB" sz="4400" b="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65088" y="1477404"/>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65088" y="3789540"/>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85368" y="3880882"/>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solidFill>
              <a:srgbClr val="00B05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65088" y="2757106"/>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351692" y="1888436"/>
            <a:ext cx="8301022" cy="51153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r>
              <a:rPr lang="en-US" sz="2800" dirty="0"/>
              <a:t>Discuss – How would you know if someone had schizophrenia?</a:t>
            </a:r>
          </a:p>
          <a:p>
            <a:endParaRPr lang="en-US" sz="2800" dirty="0"/>
          </a:p>
          <a:p>
            <a:r>
              <a:rPr lang="en-US" sz="2800" dirty="0"/>
              <a:t>Each person needs to create a </a:t>
            </a:r>
            <a:r>
              <a:rPr lang="en-GB" sz="2800" dirty="0"/>
              <a:t>mindmap</a:t>
            </a:r>
            <a:r>
              <a:rPr lang="en-US" sz="2800" dirty="0"/>
              <a:t> in your book of the answers.</a:t>
            </a:r>
          </a:p>
          <a:p>
            <a:endParaRPr lang="en-US" sz="2800" dirty="0"/>
          </a:p>
          <a:p>
            <a:r>
              <a:rPr lang="en-US" sz="2800" dirty="0"/>
              <a:t>Be ready to feedback!</a:t>
            </a:r>
          </a:p>
          <a:p>
            <a:pPr marL="0" indent="0">
              <a:buNone/>
            </a:pPr>
            <a:endParaRPr lang="en-US" sz="2800" dirty="0"/>
          </a:p>
        </p:txBody>
      </p:sp>
    </p:spTree>
    <p:extLst>
      <p:ext uri="{BB962C8B-B14F-4D97-AF65-F5344CB8AC3E}">
        <p14:creationId xmlns:p14="http://schemas.microsoft.com/office/powerpoint/2010/main" val="353178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610545" y="291184"/>
            <a:ext cx="7543800" cy="994172"/>
          </a:xfrm>
        </p:spPr>
        <p:txBody>
          <a:bodyPr>
            <a:normAutofit/>
          </a:bodyPr>
          <a:lstStyle/>
          <a:p>
            <a:r>
              <a:rPr lang="en-US" sz="4000" b="1" dirty="0"/>
              <a:t>Diagnosing Schizophrenia</a:t>
            </a:r>
            <a:endParaRPr lang="en-GB" sz="4000" b="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47503"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47503"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67783"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47503"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474785" y="1888436"/>
            <a:ext cx="8177929" cy="470105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r>
              <a:rPr lang="en-US" sz="2800" dirty="0"/>
              <a:t>The </a:t>
            </a:r>
            <a:r>
              <a:rPr lang="en-US" sz="2800" b="1" dirty="0"/>
              <a:t>International Classification of Diseases (ICD) </a:t>
            </a:r>
            <a:r>
              <a:rPr lang="en-US" sz="2800" dirty="0"/>
              <a:t>is a manual of mental disorders and their symptoms. </a:t>
            </a:r>
          </a:p>
          <a:p>
            <a:r>
              <a:rPr lang="en-US" sz="2800" dirty="0"/>
              <a:t>It is used by medical professionals to diagnose mental health problems.</a:t>
            </a:r>
            <a:endParaRPr lang="en-GB" sz="2800" b="1" dirty="0"/>
          </a:p>
        </p:txBody>
      </p:sp>
    </p:spTree>
    <p:extLst>
      <p:ext uri="{BB962C8B-B14F-4D97-AF65-F5344CB8AC3E}">
        <p14:creationId xmlns:p14="http://schemas.microsoft.com/office/powerpoint/2010/main" val="163479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3BAF-45AC-41ED-98C6-D9188F971559}"/>
              </a:ext>
            </a:extLst>
          </p:cNvPr>
          <p:cNvSpPr>
            <a:spLocks noGrp="1"/>
          </p:cNvSpPr>
          <p:nvPr>
            <p:ph type="title"/>
          </p:nvPr>
        </p:nvSpPr>
        <p:spPr>
          <a:xfrm>
            <a:off x="575376" y="273600"/>
            <a:ext cx="7543800" cy="994172"/>
          </a:xfrm>
        </p:spPr>
        <p:txBody>
          <a:bodyPr>
            <a:normAutofit/>
          </a:bodyPr>
          <a:lstStyle/>
          <a:p>
            <a:r>
              <a:rPr lang="en-US" sz="4400" b="1" dirty="0"/>
              <a:t>Diagnosing Schizophrenia</a:t>
            </a:r>
            <a:endParaRPr lang="en-GB" sz="4400" b="1" dirty="0"/>
          </a:p>
        </p:txBody>
      </p:sp>
      <p:sp>
        <p:nvSpPr>
          <p:cNvPr id="6" name="Title 1">
            <a:extLst>
              <a:ext uri="{FF2B5EF4-FFF2-40B4-BE49-F238E27FC236}">
                <a16:creationId xmlns:a16="http://schemas.microsoft.com/office/drawing/2014/main" id="{6491677D-96FA-4038-9367-AC59608E2C26}"/>
              </a:ext>
            </a:extLst>
          </p:cNvPr>
          <p:cNvSpPr txBox="1">
            <a:spLocks/>
          </p:cNvSpPr>
          <p:nvPr/>
        </p:nvSpPr>
        <p:spPr>
          <a:xfrm>
            <a:off x="10335783" y="1532960"/>
            <a:ext cx="1791742" cy="1279701"/>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3600" kern="1200">
                <a:solidFill>
                  <a:schemeClr val="bg1"/>
                </a:solidFill>
                <a:latin typeface="+mj-lt"/>
                <a:ea typeface="+mj-ea"/>
                <a:cs typeface="+mj-cs"/>
              </a:defRPr>
            </a:lvl1pPr>
          </a:lstStyle>
          <a:p>
            <a:pPr algn="ctr" defTabSz="685800">
              <a:defRPr/>
            </a:pPr>
            <a:r>
              <a:rPr lang="en-US" sz="2000" dirty="0">
                <a:solidFill>
                  <a:prstClr val="black">
                    <a:lumMod val="75000"/>
                    <a:lumOff val="25000"/>
                  </a:prstClr>
                </a:solidFill>
                <a:latin typeface="Franklin Gothic Medium"/>
              </a:rPr>
              <a:t>Schizophrenia:</a:t>
            </a:r>
            <a:r>
              <a:rPr lang="en-US" sz="2400" dirty="0">
                <a:solidFill>
                  <a:prstClr val="black">
                    <a:lumMod val="75000"/>
                    <a:lumOff val="25000"/>
                  </a:prstClr>
                </a:solidFill>
                <a:latin typeface="Franklin Gothic Medium"/>
              </a:rPr>
              <a:t> </a:t>
            </a:r>
            <a:br>
              <a:rPr lang="en-US" sz="1350" dirty="0">
                <a:solidFill>
                  <a:prstClr val="black">
                    <a:lumMod val="75000"/>
                    <a:lumOff val="25000"/>
                  </a:prstClr>
                </a:solidFill>
                <a:latin typeface="Franklin Gothic Medium"/>
              </a:rPr>
            </a:br>
            <a:r>
              <a:rPr lang="en-GB" sz="1500" dirty="0">
                <a:solidFill>
                  <a:prstClr val="black">
                    <a:lumMod val="75000"/>
                    <a:lumOff val="25000"/>
                  </a:prstClr>
                </a:solidFill>
                <a:latin typeface="Franklin Gothic Medium"/>
              </a:rPr>
              <a:t>The Clinical Characteristics</a:t>
            </a:r>
            <a:endParaRPr lang="en-US" sz="2400" dirty="0">
              <a:solidFill>
                <a:prstClr val="black">
                  <a:lumMod val="75000"/>
                  <a:lumOff val="25000"/>
                </a:prstClr>
              </a:solidFill>
              <a:latin typeface="Franklin Gothic Medium"/>
            </a:endParaRPr>
          </a:p>
        </p:txBody>
      </p:sp>
      <p:sp>
        <p:nvSpPr>
          <p:cNvPr id="7" name="Subtitle 2">
            <a:extLst>
              <a:ext uri="{FF2B5EF4-FFF2-40B4-BE49-F238E27FC236}">
                <a16:creationId xmlns:a16="http://schemas.microsoft.com/office/drawing/2014/main" id="{DA28AF6E-2234-4F6D-B527-81709F17440F}"/>
              </a:ext>
            </a:extLst>
          </p:cNvPr>
          <p:cNvSpPr txBox="1">
            <a:spLocks/>
          </p:cNvSpPr>
          <p:nvPr/>
        </p:nvSpPr>
        <p:spPr>
          <a:xfrm>
            <a:off x="10335783" y="3845096"/>
            <a:ext cx="1791742" cy="30129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a:lstStyle>
          <a:p>
            <a:pPr marL="0" indent="0" algn="ctr" defTabSz="685800">
              <a:spcBef>
                <a:spcPts val="1350"/>
              </a:spcBef>
              <a:buNone/>
              <a:defRPr/>
            </a:pPr>
            <a:endParaRPr lang="en-GB" sz="1400" dirty="0">
              <a:solidFill>
                <a:prstClr val="black">
                  <a:lumMod val="75000"/>
                  <a:lumOff val="25000"/>
                </a:prstClr>
              </a:solidFill>
              <a:latin typeface="Franklin Gothic Medium"/>
            </a:endParaRPr>
          </a:p>
          <a:p>
            <a:pPr marL="0" indent="0" algn="ctr">
              <a:buNone/>
            </a:pPr>
            <a:r>
              <a:rPr lang="en-US" sz="1400" dirty="0"/>
              <a:t>KNOW THE DEFINITION OF SCHIZOPHRENIA</a:t>
            </a:r>
          </a:p>
          <a:p>
            <a:pPr marL="0" indent="0" algn="ctr">
              <a:buNone/>
            </a:pPr>
            <a:endParaRPr lang="en-US" sz="1400" dirty="0"/>
          </a:p>
          <a:p>
            <a:pPr marL="0" indent="0" algn="ctr">
              <a:buNone/>
            </a:pPr>
            <a:r>
              <a:rPr lang="en-US" sz="1400" dirty="0"/>
              <a:t>UNDERSTAND SOME OF THE SYMPTOMS OF SCHIZOPHRENIA</a:t>
            </a:r>
          </a:p>
          <a:p>
            <a:pPr marL="0" indent="0" algn="ctr">
              <a:buNone/>
            </a:pPr>
            <a:endParaRPr lang="en-US" sz="1400" dirty="0"/>
          </a:p>
          <a:p>
            <a:pPr marL="0" indent="0" algn="ctr">
              <a:buNone/>
            </a:pPr>
            <a:r>
              <a:rPr lang="en-US" sz="1400" dirty="0"/>
              <a:t>IDENTIFY SYMPTOMS OF SCHIZOPHRENIA IN A SCENARIO</a:t>
            </a:r>
          </a:p>
        </p:txBody>
      </p:sp>
      <p:grpSp>
        <p:nvGrpSpPr>
          <p:cNvPr id="8" name="Group 7">
            <a:extLst>
              <a:ext uri="{FF2B5EF4-FFF2-40B4-BE49-F238E27FC236}">
                <a16:creationId xmlns:a16="http://schemas.microsoft.com/office/drawing/2014/main" id="{8C3C5690-AC02-4370-A536-AC59D509C284}"/>
              </a:ext>
            </a:extLst>
          </p:cNvPr>
          <p:cNvGrpSpPr/>
          <p:nvPr/>
        </p:nvGrpSpPr>
        <p:grpSpPr>
          <a:xfrm>
            <a:off x="10656063" y="3936438"/>
            <a:ext cx="1151182" cy="2252321"/>
            <a:chOff x="1698264" y="2302641"/>
            <a:chExt cx="1954096" cy="3261710"/>
          </a:xfrm>
        </p:grpSpPr>
        <p:sp>
          <p:nvSpPr>
            <p:cNvPr id="9" name="Star: 5 Points 8">
              <a:extLst>
                <a:ext uri="{FF2B5EF4-FFF2-40B4-BE49-F238E27FC236}">
                  <a16:creationId xmlns:a16="http://schemas.microsoft.com/office/drawing/2014/main" id="{2899EDC3-2DD3-43DE-AA77-8BD2B9B82B4C}"/>
                </a:ext>
              </a:extLst>
            </p:cNvPr>
            <p:cNvSpPr/>
            <p:nvPr/>
          </p:nvSpPr>
          <p:spPr>
            <a:xfrm>
              <a:off x="2405313" y="2302641"/>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0" name="Star: 5 Points 9">
              <a:extLst>
                <a:ext uri="{FF2B5EF4-FFF2-40B4-BE49-F238E27FC236}">
                  <a16:creationId xmlns:a16="http://schemas.microsoft.com/office/drawing/2014/main" id="{972E4F57-2C3B-4ACF-97A3-CC2AE0A18D0B}"/>
                </a:ext>
              </a:extLst>
            </p:cNvPr>
            <p:cNvSpPr/>
            <p:nvPr/>
          </p:nvSpPr>
          <p:spPr>
            <a:xfrm>
              <a:off x="2405313"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1" name="Star: 5 Points 10">
              <a:extLst>
                <a:ext uri="{FF2B5EF4-FFF2-40B4-BE49-F238E27FC236}">
                  <a16:creationId xmlns:a16="http://schemas.microsoft.com/office/drawing/2014/main" id="{BF14EF21-EEF4-4D85-840F-14BEBAA6F83B}"/>
                </a:ext>
              </a:extLst>
            </p:cNvPr>
            <p:cNvSpPr/>
            <p:nvPr/>
          </p:nvSpPr>
          <p:spPr>
            <a:xfrm>
              <a:off x="3112359" y="5173349"/>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2" name="Star: 5 Points 11">
              <a:extLst>
                <a:ext uri="{FF2B5EF4-FFF2-40B4-BE49-F238E27FC236}">
                  <a16:creationId xmlns:a16="http://schemas.microsoft.com/office/drawing/2014/main" id="{FC231D0F-3F83-4F7F-9E7F-0590F598B454}"/>
                </a:ext>
              </a:extLst>
            </p:cNvPr>
            <p:cNvSpPr/>
            <p:nvPr/>
          </p:nvSpPr>
          <p:spPr>
            <a:xfrm>
              <a:off x="1698264" y="5173348"/>
              <a:ext cx="540001" cy="391002"/>
            </a:xfrm>
            <a:prstGeom prst="star5">
              <a:avLst/>
            </a:prstGeom>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3" name="Star: 5 Points 12">
              <a:extLst>
                <a:ext uri="{FF2B5EF4-FFF2-40B4-BE49-F238E27FC236}">
                  <a16:creationId xmlns:a16="http://schemas.microsoft.com/office/drawing/2014/main" id="{B26AD519-9A31-4B41-A89B-844DDDA543A1}"/>
                </a:ext>
              </a:extLst>
            </p:cNvPr>
            <p:cNvSpPr/>
            <p:nvPr/>
          </p:nvSpPr>
          <p:spPr>
            <a:xfrm>
              <a:off x="2764706"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sp>
          <p:nvSpPr>
            <p:cNvPr id="14" name="Star: 5 Points 13">
              <a:extLst>
                <a:ext uri="{FF2B5EF4-FFF2-40B4-BE49-F238E27FC236}">
                  <a16:creationId xmlns:a16="http://schemas.microsoft.com/office/drawing/2014/main" id="{10C84522-91D5-4537-B9FC-47CD36143DD8}"/>
                </a:ext>
              </a:extLst>
            </p:cNvPr>
            <p:cNvSpPr/>
            <p:nvPr/>
          </p:nvSpPr>
          <p:spPr>
            <a:xfrm>
              <a:off x="2063551" y="3703873"/>
              <a:ext cx="540001" cy="391002"/>
            </a:xfrm>
            <a:prstGeom prst="star5">
              <a:avLst/>
            </a:prstGeom>
            <a:solidFill>
              <a:srgbClr val="FFC000"/>
            </a:solidFill>
            <a:ln w="1905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defRPr/>
              </a:pPr>
              <a:endParaRPr lang="en-GB" sz="900" dirty="0">
                <a:solidFill>
                  <a:prstClr val="black">
                    <a:lumMod val="75000"/>
                    <a:lumOff val="25000"/>
                  </a:prstClr>
                </a:solidFill>
                <a:latin typeface="Calibri"/>
              </a:endParaRPr>
            </a:p>
          </p:txBody>
        </p:sp>
      </p:grpSp>
      <p:sp>
        <p:nvSpPr>
          <p:cNvPr id="17" name="TextBox 16">
            <a:extLst>
              <a:ext uri="{FF2B5EF4-FFF2-40B4-BE49-F238E27FC236}">
                <a16:creationId xmlns:a16="http://schemas.microsoft.com/office/drawing/2014/main" id="{D1353F29-6395-4D48-8F8E-99E4A70E6AAC}"/>
              </a:ext>
            </a:extLst>
          </p:cNvPr>
          <p:cNvSpPr txBox="1"/>
          <p:nvPr/>
        </p:nvSpPr>
        <p:spPr>
          <a:xfrm>
            <a:off x="10335783" y="2812662"/>
            <a:ext cx="1791742" cy="1032435"/>
          </a:xfrm>
          <a:prstGeom prst="rect">
            <a:avLst/>
          </a:prstGeom>
          <a:solidFill>
            <a:srgbClr val="000000">
              <a:alpha val="25098"/>
            </a:srgbClr>
          </a:solidFill>
          <a:ln w="12700">
            <a:solidFill>
              <a:schemeClr val="tx1">
                <a:lumMod val="75000"/>
                <a:lumOff val="25000"/>
              </a:schemeClr>
            </a:solidFill>
          </a:ln>
        </p:spPr>
        <p:txBody>
          <a:bodyPr wrap="square" rtlCol="0" anchor="ctr">
            <a:noAutofit/>
          </a:bodyPr>
          <a:lstStyle/>
          <a:p>
            <a:pPr algn="ctr" defTabSz="685800">
              <a:defRPr/>
            </a:pPr>
            <a:r>
              <a:rPr lang="en-GB" sz="1250" dirty="0">
                <a:solidFill>
                  <a:prstClr val="black">
                    <a:lumMod val="75000"/>
                    <a:lumOff val="25000"/>
                  </a:prstClr>
                </a:solidFill>
                <a:latin typeface="Franklin Gothic Medium"/>
              </a:rPr>
              <a:t>LO</a:t>
            </a:r>
            <a:r>
              <a:rPr lang="en-GB" sz="1250" dirty="0">
                <a:solidFill>
                  <a:prstClr val="black">
                    <a:lumMod val="75000"/>
                    <a:lumOff val="25000"/>
                  </a:prstClr>
                </a:solidFill>
              </a:rPr>
              <a:t>: Understand how a person gets a diagnosis of schizophrenia</a:t>
            </a:r>
          </a:p>
        </p:txBody>
      </p:sp>
      <p:sp>
        <p:nvSpPr>
          <p:cNvPr id="15" name="Content Placeholder 2">
            <a:extLst>
              <a:ext uri="{FF2B5EF4-FFF2-40B4-BE49-F238E27FC236}">
                <a16:creationId xmlns:a16="http://schemas.microsoft.com/office/drawing/2014/main" id="{DEBFDE93-9ACF-43C7-8504-6B43F2A6D6FA}"/>
              </a:ext>
            </a:extLst>
          </p:cNvPr>
          <p:cNvSpPr txBox="1">
            <a:spLocks/>
          </p:cNvSpPr>
          <p:nvPr/>
        </p:nvSpPr>
        <p:spPr>
          <a:xfrm>
            <a:off x="575376" y="1888436"/>
            <a:ext cx="8077338" cy="470105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1350"/>
              </a:spcBef>
              <a:buSzPct val="100000"/>
              <a:buFont typeface="Arial" pitchFamily="34" charset="0"/>
              <a:buChar char="▪"/>
              <a:defRPr sz="1800" kern="1200">
                <a:solidFill>
                  <a:schemeClr val="tx1">
                    <a:lumMod val="75000"/>
                    <a:lumOff val="25000"/>
                  </a:schemeClr>
                </a:solidFill>
                <a:latin typeface="+mn-lt"/>
                <a:ea typeface="+mn-ea"/>
                <a:cs typeface="+mn-cs"/>
              </a:defRPr>
            </a:lvl1pPr>
            <a:lvl2pPr marL="342900" indent="-171450" algn="l" defTabSz="685800" rtl="0" eaLnBrk="1" latinLnBrk="0" hangingPunct="1">
              <a:lnSpc>
                <a:spcPct val="90000"/>
              </a:lnSpc>
              <a:spcBef>
                <a:spcPts val="450"/>
              </a:spcBef>
              <a:buSzPct val="100000"/>
              <a:buFont typeface="Arial" pitchFamily="34" charset="0"/>
              <a:buChar char="▪"/>
              <a:defRPr sz="1650" kern="1200">
                <a:solidFill>
                  <a:schemeClr val="tx1">
                    <a:lumMod val="75000"/>
                    <a:lumOff val="25000"/>
                  </a:schemeClr>
                </a:solidFill>
                <a:latin typeface="+mn-lt"/>
                <a:ea typeface="+mn-ea"/>
                <a:cs typeface="+mn-cs"/>
              </a:defRPr>
            </a:lvl2pPr>
            <a:lvl3pPr marL="514350" indent="-137160" algn="l" defTabSz="685800" rtl="0" eaLnBrk="1" latinLnBrk="0" hangingPunct="1">
              <a:lnSpc>
                <a:spcPct val="90000"/>
              </a:lnSpc>
              <a:spcBef>
                <a:spcPts val="450"/>
              </a:spcBef>
              <a:buSzPct val="100000"/>
              <a:buFont typeface="Arial" pitchFamily="34" charset="0"/>
              <a:buChar char="▪"/>
              <a:defRPr sz="1500" kern="1200">
                <a:solidFill>
                  <a:schemeClr val="tx1">
                    <a:lumMod val="75000"/>
                    <a:lumOff val="25000"/>
                  </a:schemeClr>
                </a:solidFill>
                <a:latin typeface="+mn-lt"/>
                <a:ea typeface="+mn-ea"/>
                <a:cs typeface="+mn-cs"/>
              </a:defRPr>
            </a:lvl3pPr>
            <a:lvl4pPr marL="651510" indent="-136922" algn="l" defTabSz="685800" rtl="0" eaLnBrk="1" latinLnBrk="0" hangingPunct="1">
              <a:lnSpc>
                <a:spcPct val="90000"/>
              </a:lnSpc>
              <a:spcBef>
                <a:spcPts val="450"/>
              </a:spcBef>
              <a:buSzPct val="100000"/>
              <a:buFont typeface="Arial" pitchFamily="34" charset="0"/>
              <a:buChar char="▪"/>
              <a:defRPr sz="1350" kern="1200">
                <a:solidFill>
                  <a:schemeClr val="tx1">
                    <a:lumMod val="75000"/>
                    <a:lumOff val="25000"/>
                  </a:schemeClr>
                </a:solidFill>
                <a:latin typeface="+mn-lt"/>
                <a:ea typeface="+mn-ea"/>
                <a:cs typeface="+mn-cs"/>
              </a:defRPr>
            </a:lvl4pPr>
            <a:lvl5pPr marL="788670" indent="-137160" algn="l" defTabSz="685800" rtl="0" eaLnBrk="1" latinLnBrk="0" hangingPunct="1">
              <a:lnSpc>
                <a:spcPct val="90000"/>
              </a:lnSpc>
              <a:spcBef>
                <a:spcPts val="450"/>
              </a:spcBef>
              <a:buSzPct val="100000"/>
              <a:buFont typeface="Arial" pitchFamily="34" charset="0"/>
              <a:buChar char="▪"/>
              <a:defRPr sz="1200" kern="1200">
                <a:solidFill>
                  <a:schemeClr val="tx1">
                    <a:lumMod val="75000"/>
                    <a:lumOff val="25000"/>
                  </a:schemeClr>
                </a:solidFill>
                <a:latin typeface="+mn-lt"/>
                <a:ea typeface="+mn-ea"/>
                <a:cs typeface="+mn-cs"/>
              </a:defRPr>
            </a:lvl5pPr>
            <a:lvl6pPr marL="92583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6pPr>
            <a:lvl7pPr marL="106299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7pPr>
            <a:lvl8pPr marL="120015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8pPr>
            <a:lvl9pPr marL="1337310" indent="-137160" algn="l" defTabSz="685800" rtl="0" eaLnBrk="1" latinLnBrk="0" hangingPunct="1">
              <a:lnSpc>
                <a:spcPct val="90000"/>
              </a:lnSpc>
              <a:spcBef>
                <a:spcPts val="300"/>
              </a:spcBef>
              <a:buSzPct val="100000"/>
              <a:buFont typeface="Arial" pitchFamily="34" charset="0"/>
              <a:buChar char="▪"/>
              <a:defRPr sz="1200" kern="1200">
                <a:solidFill>
                  <a:schemeClr val="tx1">
                    <a:lumMod val="75000"/>
                    <a:lumOff val="25000"/>
                  </a:schemeClr>
                </a:solidFill>
                <a:latin typeface="+mn-lt"/>
                <a:ea typeface="+mn-ea"/>
                <a:cs typeface="+mn-cs"/>
              </a:defRPr>
            </a:lvl9pPr>
          </a:lstStyle>
          <a:p>
            <a:r>
              <a:rPr lang="en-US" sz="2800" dirty="0"/>
              <a:t>The ICD states that for a person to be diagnosed with schizophrenia, they will present symptoms most of the time during an episode of psychotic illness lasting at least one month. </a:t>
            </a:r>
          </a:p>
          <a:p>
            <a:r>
              <a:rPr lang="en-US" sz="2800" dirty="0"/>
              <a:t>The symptoms will be at least one from column A, or two from column B in the table below.</a:t>
            </a:r>
          </a:p>
          <a:p>
            <a:endParaRPr lang="en-US" sz="2800" b="1" dirty="0"/>
          </a:p>
          <a:p>
            <a:r>
              <a:rPr lang="en-US" sz="2800" b="1" dirty="0"/>
              <a:t>You have a printed copy of the table – read through and glue in to your book</a:t>
            </a:r>
            <a:endParaRPr lang="en-GB" sz="2800" b="1" dirty="0"/>
          </a:p>
        </p:txBody>
      </p:sp>
    </p:spTree>
    <p:extLst>
      <p:ext uri="{BB962C8B-B14F-4D97-AF65-F5344CB8AC3E}">
        <p14:creationId xmlns:p14="http://schemas.microsoft.com/office/powerpoint/2010/main" val="248117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1.potx" id="{D7485564-6666-4DDB-B0D3-55F6E694D6E5}" vid="{6E950D30-6FC6-4411-BCFF-468AD9ECA7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3694</TotalTime>
  <Words>1515</Words>
  <Application>Microsoft Macintosh PowerPoint</Application>
  <PresentationFormat>Widescreen</PresentationFormat>
  <Paragraphs>194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Franklin Gothic Medium</vt:lpstr>
      <vt:lpstr>Rockwell Nova</vt:lpstr>
      <vt:lpstr>Rockwell Nova Extra Bold</vt:lpstr>
      <vt:lpstr>Medical Design 16x9</vt:lpstr>
      <vt:lpstr>Challenge Quiz – Back of your book</vt:lpstr>
      <vt:lpstr>Challenge Quiz – Back of your book</vt:lpstr>
      <vt:lpstr>Schizophrenia:  The Clinical Characteristics</vt:lpstr>
      <vt:lpstr>PowerPoint Presentation</vt:lpstr>
      <vt:lpstr>PowerPoint Presentation</vt:lpstr>
      <vt:lpstr>About Schizophrenia</vt:lpstr>
      <vt:lpstr>In your tables…</vt:lpstr>
      <vt:lpstr>Diagnosing Schizophrenia</vt:lpstr>
      <vt:lpstr>Diagnosing Schizophrenia</vt:lpstr>
      <vt:lpstr>Diagnosing Schizophrenia</vt:lpstr>
      <vt:lpstr>Symptoms of Schizophrenia</vt:lpstr>
      <vt:lpstr>Symptoms of Schizophrenia</vt:lpstr>
      <vt:lpstr>The Case Study of Peter</vt:lpstr>
      <vt:lpstr>Schizophrenia:  The Clinical Characteristics</vt:lpstr>
      <vt:lpstr>PowerPoint Presentation</vt:lpstr>
    </vt:vector>
  </TitlesOfParts>
  <Company>The Robert Napier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Problems:  The stigma of mental health</dc:title>
  <dc:creator>Mrs D Bryton</dc:creator>
  <cp:lastModifiedBy>Stephanie Hill</cp:lastModifiedBy>
  <cp:revision>69</cp:revision>
  <cp:lastPrinted>2017-11-20T07:43:22Z</cp:lastPrinted>
  <dcterms:created xsi:type="dcterms:W3CDTF">2017-11-08T08:11:52Z</dcterms:created>
  <dcterms:modified xsi:type="dcterms:W3CDTF">2020-09-10T15:37:44Z</dcterms:modified>
</cp:coreProperties>
</file>